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3C442E-1B2E-4537-8B63-2429E1145CD9}" v="52" dt="2023-05-10T15:07:42.292"/>
    <p1510:client id="{99A988E5-CA3C-E78E-7CA4-9CB5CAFD552C}" v="24" dt="2023-05-11T08:22:45.405"/>
  </p1510:revLst>
</p1510:revInfo>
</file>

<file path=ppt/tableStyles.xml><?xml version="1.0" encoding="utf-8"?>
<a:tblStyleLst xmlns:a="http://schemas.openxmlformats.org/drawingml/2006/main" def="{89B9C746-5628-4365-B746-15019B79683B}">
  <a:tblStyle styleId="{89B9C746-5628-4365-B746-15019B79683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o Ge" userId="S::s1980793@ed.ac.uk::97f2c4d7-b245-44cc-80db-fbecfe30c315" providerId="AD" clId="Web-{99A988E5-CA3C-E78E-7CA4-9CB5CAFD552C}"/>
    <pc:docChg chg="addSld modSld">
      <pc:chgData name="Yao Ge" userId="S::s1980793@ed.ac.uk::97f2c4d7-b245-44cc-80db-fbecfe30c315" providerId="AD" clId="Web-{99A988E5-CA3C-E78E-7CA4-9CB5CAFD552C}" dt="2023-05-11T08:22:45.405" v="21" actId="14100"/>
      <pc:docMkLst>
        <pc:docMk/>
      </pc:docMkLst>
      <pc:sldChg chg="addSp delSp modSp new">
        <pc:chgData name="Yao Ge" userId="S::s1980793@ed.ac.uk::97f2c4d7-b245-44cc-80db-fbecfe30c315" providerId="AD" clId="Web-{99A988E5-CA3C-E78E-7CA4-9CB5CAFD552C}" dt="2023-05-11T08:22:45.405" v="21" actId="14100"/>
        <pc:sldMkLst>
          <pc:docMk/>
          <pc:sldMk cId="1845948838" sldId="270"/>
        </pc:sldMkLst>
        <pc:spChg chg="del">
          <ac:chgData name="Yao Ge" userId="S::s1980793@ed.ac.uk::97f2c4d7-b245-44cc-80db-fbecfe30c315" providerId="AD" clId="Web-{99A988E5-CA3C-E78E-7CA4-9CB5CAFD552C}" dt="2023-05-11T08:20:02.446" v="1"/>
          <ac:spMkLst>
            <pc:docMk/>
            <pc:sldMk cId="1845948838" sldId="270"/>
            <ac:spMk id="2" creationId="{009DD870-9E20-3F42-8423-DEDA21A9C922}"/>
          </ac:spMkLst>
        </pc:spChg>
        <pc:spChg chg="del">
          <ac:chgData name="Yao Ge" userId="S::s1980793@ed.ac.uk::97f2c4d7-b245-44cc-80db-fbecfe30c315" providerId="AD" clId="Web-{99A988E5-CA3C-E78E-7CA4-9CB5CAFD552C}" dt="2023-05-11T08:20:04.618" v="2"/>
          <ac:spMkLst>
            <pc:docMk/>
            <pc:sldMk cId="1845948838" sldId="270"/>
            <ac:spMk id="3" creationId="{3EFCF1EC-96DD-CA96-1655-71E3994301AF}"/>
          </ac:spMkLst>
        </pc:spChg>
        <pc:picChg chg="add mod modCrop">
          <ac:chgData name="Yao Ge" userId="S::s1980793@ed.ac.uk::97f2c4d7-b245-44cc-80db-fbecfe30c315" providerId="AD" clId="Web-{99A988E5-CA3C-E78E-7CA4-9CB5CAFD552C}" dt="2023-05-11T08:22:37.077" v="16" actId="1076"/>
          <ac:picMkLst>
            <pc:docMk/>
            <pc:sldMk cId="1845948838" sldId="270"/>
            <ac:picMk id="4" creationId="{27B2B7B8-C70E-6FEE-7B70-6C6CF53CC30F}"/>
          </ac:picMkLst>
        </pc:picChg>
        <pc:picChg chg="add mod ord modCrop">
          <ac:chgData name="Yao Ge" userId="S::s1980793@ed.ac.uk::97f2c4d7-b245-44cc-80db-fbecfe30c315" providerId="AD" clId="Web-{99A988E5-CA3C-E78E-7CA4-9CB5CAFD552C}" dt="2023-05-11T08:22:45.405" v="21" actId="14100"/>
          <ac:picMkLst>
            <pc:docMk/>
            <pc:sldMk cId="1845948838" sldId="270"/>
            <ac:picMk id="5" creationId="{B03E419E-A244-C2C5-DB59-9E5D06F898CE}"/>
          </ac:picMkLst>
        </pc:picChg>
      </pc:sldChg>
    </pc:docChg>
  </pc:docChgLst>
  <pc:docChgLst>
    <pc:chgData name="Yao Ge" userId="S::s1980793@ed.ac.uk::97f2c4d7-b245-44cc-80db-fbecfe30c315" providerId="AD" clId="Web-{8B3C442E-1B2E-4537-8B63-2429E1145CD9}"/>
    <pc:docChg chg="modSld">
      <pc:chgData name="Yao Ge" userId="S::s1980793@ed.ac.uk::97f2c4d7-b245-44cc-80db-fbecfe30c315" providerId="AD" clId="Web-{8B3C442E-1B2E-4537-8B63-2429E1145CD9}" dt="2023-05-10T15:07:42.292" v="44" actId="1076"/>
      <pc:docMkLst>
        <pc:docMk/>
      </pc:docMkLst>
      <pc:sldChg chg="modSp">
        <pc:chgData name="Yao Ge" userId="S::s1980793@ed.ac.uk::97f2c4d7-b245-44cc-80db-fbecfe30c315" providerId="AD" clId="Web-{8B3C442E-1B2E-4537-8B63-2429E1145CD9}" dt="2023-05-10T14:45:22.089" v="3" actId="14100"/>
        <pc:sldMkLst>
          <pc:docMk/>
          <pc:sldMk cId="0" sldId="257"/>
        </pc:sldMkLst>
        <pc:spChg chg="mod">
          <ac:chgData name="Yao Ge" userId="S::s1980793@ed.ac.uk::97f2c4d7-b245-44cc-80db-fbecfe30c315" providerId="AD" clId="Web-{8B3C442E-1B2E-4537-8B63-2429E1145CD9}" dt="2023-05-10T14:43:38.102" v="1" actId="14100"/>
          <ac:spMkLst>
            <pc:docMk/>
            <pc:sldMk cId="0" sldId="257"/>
            <ac:spMk id="84" creationId="{00000000-0000-0000-0000-000000000000}"/>
          </ac:spMkLst>
        </pc:spChg>
        <pc:cxnChg chg="mod">
          <ac:chgData name="Yao Ge" userId="S::s1980793@ed.ac.uk::97f2c4d7-b245-44cc-80db-fbecfe30c315" providerId="AD" clId="Web-{8B3C442E-1B2E-4537-8B63-2429E1145CD9}" dt="2023-05-10T14:45:22.089" v="3" actId="14100"/>
          <ac:cxnSpMkLst>
            <pc:docMk/>
            <pc:sldMk cId="0" sldId="257"/>
            <ac:cxnSpMk id="113" creationId="{00000000-0000-0000-0000-000000000000}"/>
          </ac:cxnSpMkLst>
        </pc:cxnChg>
      </pc:sldChg>
      <pc:sldChg chg="modSp">
        <pc:chgData name="Yao Ge" userId="S::s1980793@ed.ac.uk::97f2c4d7-b245-44cc-80db-fbecfe30c315" providerId="AD" clId="Web-{8B3C442E-1B2E-4537-8B63-2429E1145CD9}" dt="2023-05-10T14:45:55.511" v="5" actId="1076"/>
        <pc:sldMkLst>
          <pc:docMk/>
          <pc:sldMk cId="0" sldId="258"/>
        </pc:sldMkLst>
        <pc:spChg chg="mod">
          <ac:chgData name="Yao Ge" userId="S::s1980793@ed.ac.uk::97f2c4d7-b245-44cc-80db-fbecfe30c315" providerId="AD" clId="Web-{8B3C442E-1B2E-4537-8B63-2429E1145CD9}" dt="2023-05-10T14:45:48.136" v="4" actId="1076"/>
          <ac:spMkLst>
            <pc:docMk/>
            <pc:sldMk cId="0" sldId="258"/>
            <ac:spMk id="121" creationId="{00000000-0000-0000-0000-000000000000}"/>
          </ac:spMkLst>
        </pc:spChg>
        <pc:spChg chg="mod">
          <ac:chgData name="Yao Ge" userId="S::s1980793@ed.ac.uk::97f2c4d7-b245-44cc-80db-fbecfe30c315" providerId="AD" clId="Web-{8B3C442E-1B2E-4537-8B63-2429E1145CD9}" dt="2023-05-10T14:45:55.511" v="5" actId="1076"/>
          <ac:spMkLst>
            <pc:docMk/>
            <pc:sldMk cId="0" sldId="258"/>
            <ac:spMk id="123" creationId="{00000000-0000-0000-0000-000000000000}"/>
          </ac:spMkLst>
        </pc:spChg>
      </pc:sldChg>
      <pc:sldChg chg="modSp">
        <pc:chgData name="Yao Ge" userId="S::s1980793@ed.ac.uk::97f2c4d7-b245-44cc-80db-fbecfe30c315" providerId="AD" clId="Web-{8B3C442E-1B2E-4537-8B63-2429E1145CD9}" dt="2023-05-10T14:50:08.908" v="7"/>
        <pc:sldMkLst>
          <pc:docMk/>
          <pc:sldMk cId="0" sldId="260"/>
        </pc:sldMkLst>
        <pc:spChg chg="mod">
          <ac:chgData name="Yao Ge" userId="S::s1980793@ed.ac.uk::97f2c4d7-b245-44cc-80db-fbecfe30c315" providerId="AD" clId="Web-{8B3C442E-1B2E-4537-8B63-2429E1145CD9}" dt="2023-05-10T14:50:08.908" v="7"/>
          <ac:spMkLst>
            <pc:docMk/>
            <pc:sldMk cId="0" sldId="260"/>
            <ac:spMk id="144" creationId="{00000000-0000-0000-0000-000000000000}"/>
          </ac:spMkLst>
        </pc:spChg>
        <pc:spChg chg="mod">
          <ac:chgData name="Yao Ge" userId="S::s1980793@ed.ac.uk::97f2c4d7-b245-44cc-80db-fbecfe30c315" providerId="AD" clId="Web-{8B3C442E-1B2E-4537-8B63-2429E1145CD9}" dt="2023-05-10T14:49:26.860" v="6" actId="1076"/>
          <ac:spMkLst>
            <pc:docMk/>
            <pc:sldMk cId="0" sldId="260"/>
            <ac:spMk id="146" creationId="{00000000-0000-0000-0000-000000000000}"/>
          </ac:spMkLst>
        </pc:spChg>
      </pc:sldChg>
      <pc:sldChg chg="modSp">
        <pc:chgData name="Yao Ge" userId="S::s1980793@ed.ac.uk::97f2c4d7-b245-44cc-80db-fbecfe30c315" providerId="AD" clId="Web-{8B3C442E-1B2E-4537-8B63-2429E1145CD9}" dt="2023-05-10T14:56:59.043" v="8" actId="1076"/>
        <pc:sldMkLst>
          <pc:docMk/>
          <pc:sldMk cId="0" sldId="262"/>
        </pc:sldMkLst>
        <pc:spChg chg="mod">
          <ac:chgData name="Yao Ge" userId="S::s1980793@ed.ac.uk::97f2c4d7-b245-44cc-80db-fbecfe30c315" providerId="AD" clId="Web-{8B3C442E-1B2E-4537-8B63-2429E1145CD9}" dt="2023-05-10T14:56:59.043" v="8" actId="1076"/>
          <ac:spMkLst>
            <pc:docMk/>
            <pc:sldMk cId="0" sldId="262"/>
            <ac:spMk id="177" creationId="{00000000-0000-0000-0000-000000000000}"/>
          </ac:spMkLst>
        </pc:spChg>
      </pc:sldChg>
      <pc:sldChg chg="modSp">
        <pc:chgData name="Yao Ge" userId="S::s1980793@ed.ac.uk::97f2c4d7-b245-44cc-80db-fbecfe30c315" providerId="AD" clId="Web-{8B3C442E-1B2E-4537-8B63-2429E1145CD9}" dt="2023-05-10T15:02:46.832" v="28" actId="1076"/>
        <pc:sldMkLst>
          <pc:docMk/>
          <pc:sldMk cId="0" sldId="264"/>
        </pc:sldMkLst>
        <pc:spChg chg="mod">
          <ac:chgData name="Yao Ge" userId="S::s1980793@ed.ac.uk::97f2c4d7-b245-44cc-80db-fbecfe30c315" providerId="AD" clId="Web-{8B3C442E-1B2E-4537-8B63-2429E1145CD9}" dt="2023-05-10T15:00:41.704" v="19" actId="14100"/>
          <ac:spMkLst>
            <pc:docMk/>
            <pc:sldMk cId="0" sldId="264"/>
            <ac:spMk id="213" creationId="{00000000-0000-0000-0000-000000000000}"/>
          </ac:spMkLst>
        </pc:spChg>
        <pc:spChg chg="mod">
          <ac:chgData name="Yao Ge" userId="S::s1980793@ed.ac.uk::97f2c4d7-b245-44cc-80db-fbecfe30c315" providerId="AD" clId="Web-{8B3C442E-1B2E-4537-8B63-2429E1145CD9}" dt="2023-05-10T15:01:17.720" v="21" actId="1076"/>
          <ac:spMkLst>
            <pc:docMk/>
            <pc:sldMk cId="0" sldId="264"/>
            <ac:spMk id="217" creationId="{00000000-0000-0000-0000-000000000000}"/>
          </ac:spMkLst>
        </pc:spChg>
        <pc:grpChg chg="mod">
          <ac:chgData name="Yao Ge" userId="S::s1980793@ed.ac.uk::97f2c4d7-b245-44cc-80db-fbecfe30c315" providerId="AD" clId="Web-{8B3C442E-1B2E-4537-8B63-2429E1145CD9}" dt="2023-05-10T15:02:18.269" v="26" actId="1076"/>
          <ac:grpSpMkLst>
            <pc:docMk/>
            <pc:sldMk cId="0" sldId="264"/>
            <ac:grpSpMk id="215" creationId="{00000000-0000-0000-0000-000000000000}"/>
          </ac:grpSpMkLst>
        </pc:grpChg>
        <pc:grpChg chg="mod">
          <ac:chgData name="Yao Ge" userId="S::s1980793@ed.ac.uk::97f2c4d7-b245-44cc-80db-fbecfe30c315" providerId="AD" clId="Web-{8B3C442E-1B2E-4537-8B63-2429E1145CD9}" dt="2023-05-10T15:02:46.832" v="28" actId="1076"/>
          <ac:grpSpMkLst>
            <pc:docMk/>
            <pc:sldMk cId="0" sldId="264"/>
            <ac:grpSpMk id="231" creationId="{00000000-0000-0000-0000-000000000000}"/>
          </ac:grpSpMkLst>
        </pc:grpChg>
        <pc:picChg chg="mod">
          <ac:chgData name="Yao Ge" userId="S::s1980793@ed.ac.uk::97f2c4d7-b245-44cc-80db-fbecfe30c315" providerId="AD" clId="Web-{8B3C442E-1B2E-4537-8B63-2429E1145CD9}" dt="2023-05-10T15:01:40.612" v="23" actId="1076"/>
          <ac:picMkLst>
            <pc:docMk/>
            <pc:sldMk cId="0" sldId="264"/>
            <ac:picMk id="216" creationId="{00000000-0000-0000-0000-000000000000}"/>
          </ac:picMkLst>
        </pc:picChg>
      </pc:sldChg>
      <pc:sldChg chg="modSp">
        <pc:chgData name="Yao Ge" userId="S::s1980793@ed.ac.uk::97f2c4d7-b245-44cc-80db-fbecfe30c315" providerId="AD" clId="Web-{8B3C442E-1B2E-4537-8B63-2429E1145CD9}" dt="2023-05-10T15:05:38.117" v="40" actId="1076"/>
        <pc:sldMkLst>
          <pc:docMk/>
          <pc:sldMk cId="0" sldId="265"/>
        </pc:sldMkLst>
        <pc:spChg chg="mod">
          <ac:chgData name="Yao Ge" userId="S::s1980793@ed.ac.uk::97f2c4d7-b245-44cc-80db-fbecfe30c315" providerId="AD" clId="Web-{8B3C442E-1B2E-4537-8B63-2429E1145CD9}" dt="2023-05-10T15:03:47.427" v="31" actId="1076"/>
          <ac:spMkLst>
            <pc:docMk/>
            <pc:sldMk cId="0" sldId="265"/>
            <ac:spMk id="239" creationId="{00000000-0000-0000-0000-000000000000}"/>
          </ac:spMkLst>
        </pc:spChg>
        <pc:spChg chg="mod">
          <ac:chgData name="Yao Ge" userId="S::s1980793@ed.ac.uk::97f2c4d7-b245-44cc-80db-fbecfe30c315" providerId="AD" clId="Web-{8B3C442E-1B2E-4537-8B63-2429E1145CD9}" dt="2023-05-10T15:05:38.117" v="40" actId="1076"/>
          <ac:spMkLst>
            <pc:docMk/>
            <pc:sldMk cId="0" sldId="265"/>
            <ac:spMk id="243" creationId="{00000000-0000-0000-0000-000000000000}"/>
          </ac:spMkLst>
        </pc:spChg>
        <pc:grpChg chg="mod">
          <ac:chgData name="Yao Ge" userId="S::s1980793@ed.ac.uk::97f2c4d7-b245-44cc-80db-fbecfe30c315" providerId="AD" clId="Web-{8B3C442E-1B2E-4537-8B63-2429E1145CD9}" dt="2023-05-10T15:04:38.897" v="36" actId="1076"/>
          <ac:grpSpMkLst>
            <pc:docMk/>
            <pc:sldMk cId="0" sldId="265"/>
            <ac:grpSpMk id="241" creationId="{00000000-0000-0000-0000-000000000000}"/>
          </ac:grpSpMkLst>
        </pc:grpChg>
        <pc:grpChg chg="mod">
          <ac:chgData name="Yao Ge" userId="S::s1980793@ed.ac.uk::97f2c4d7-b245-44cc-80db-fbecfe30c315" providerId="AD" clId="Web-{8B3C442E-1B2E-4537-8B63-2429E1145CD9}" dt="2023-05-10T15:05:01.616" v="38" actId="1076"/>
          <ac:grpSpMkLst>
            <pc:docMk/>
            <pc:sldMk cId="0" sldId="265"/>
            <ac:grpSpMk id="244" creationId="{00000000-0000-0000-0000-000000000000}"/>
          </ac:grpSpMkLst>
        </pc:grpChg>
      </pc:sldChg>
      <pc:sldChg chg="modSp">
        <pc:chgData name="Yao Ge" userId="S::s1980793@ed.ac.uk::97f2c4d7-b245-44cc-80db-fbecfe30c315" providerId="AD" clId="Web-{8B3C442E-1B2E-4537-8B63-2429E1145CD9}" dt="2023-05-10T15:07:42.292" v="44" actId="1076"/>
        <pc:sldMkLst>
          <pc:docMk/>
          <pc:sldMk cId="0" sldId="266"/>
        </pc:sldMkLst>
        <pc:spChg chg="mod">
          <ac:chgData name="Yao Ge" userId="S::s1980793@ed.ac.uk::97f2c4d7-b245-44cc-80db-fbecfe30c315" providerId="AD" clId="Web-{8B3C442E-1B2E-4537-8B63-2429E1145CD9}" dt="2023-05-10T15:07:42.292" v="44" actId="1076"/>
          <ac:spMkLst>
            <pc:docMk/>
            <pc:sldMk cId="0" sldId="266"/>
            <ac:spMk id="267" creationId="{00000000-0000-0000-0000-000000000000}"/>
          </ac:spMkLst>
        </pc:spChg>
        <pc:grpChg chg="mod">
          <ac:chgData name="Yao Ge" userId="S::s1980793@ed.ac.uk::97f2c4d7-b245-44cc-80db-fbecfe30c315" providerId="AD" clId="Web-{8B3C442E-1B2E-4537-8B63-2429E1145CD9}" dt="2023-05-10T15:06:21.290" v="42" actId="1076"/>
          <ac:grpSpMkLst>
            <pc:docMk/>
            <pc:sldMk cId="0" sldId="266"/>
            <ac:grpSpMk id="272"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Some latest results from our ongoing work on modelling of xxx</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40345a42a0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40345a42a0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the biogenic VOC, isoprene. </a:t>
            </a:r>
            <a:endParaRPr/>
          </a:p>
          <a:p>
            <a:pPr marL="0" lvl="0" indent="0" algn="l" rtl="0">
              <a:spcBef>
                <a:spcPts val="0"/>
              </a:spcBef>
              <a:spcAft>
                <a:spcPts val="0"/>
              </a:spcAft>
              <a:buNone/>
            </a:pPr>
            <a:r>
              <a:rPr lang="en-GB"/>
              <a:t>There is probably more vegetation in the city than the inventories think, we want to know from measurement and emission community about the latest understanding of urban biogenic emissions.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40345a42a0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40345a42a0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In the first three panels, the modelled values are too low and do not show any diurnal variations like what the measurement shows. This may be due to for instance the emissions are too low or the chemical losses are too strong. In this urban station, for example, the model may contain relatively larger grided emissions or this site is far away from the real-world sources like solvents usage. It is difficult to infer at current stage, we need longer period comparisons.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413574e754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413574e754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40345a42a0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40345a42a0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VOC comparison study will continue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413574e754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413574e754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40345a42a0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240345a42a0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To start with, a brief introduction of the VOC chemistry. VOCs come from both biogenic sources like vegetation and anthropogenic sources like solvent xxx. Once emitted into the atmosphere, they react with xxx to form peroxy radicals when then participate in the formation of Ozone. So changing VOC and NOx levels xxx. These air pollutants have adverse effects on both human health and plant. </a:t>
            </a:r>
            <a:endParaRPr/>
          </a:p>
        </p:txBody>
      </p:sp>
      <p:sp>
        <p:nvSpPr>
          <p:cNvPr id="65" name="Google Shape;65;g240345a42a0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40345a42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40345a42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The research questions we try to investigate now are xxx. After we have had enough confidence in model results, the questions we will be looking at in the future are xxx</a:t>
            </a:r>
            <a:endParaRPr/>
          </a:p>
          <a:p>
            <a:pPr marL="0" lvl="0" indent="0" algn="l" rtl="0">
              <a:spcBef>
                <a:spcPts val="0"/>
              </a:spcBef>
              <a:spcAft>
                <a:spcPts val="0"/>
              </a:spcAft>
              <a:buClr>
                <a:schemeClr val="dk1"/>
              </a:buClr>
              <a:buSzPts val="1100"/>
              <a:buFont typeface="Arial"/>
              <a:buNone/>
            </a:pPr>
            <a:r>
              <a:rPr lang="en-GB"/>
              <a:t>These are the motivations of the study presented here which is the first intensive compassions of VOCs xxx </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05f349fed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405f349fe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currently have two chemistry mechanisms ready. Compared to previous version, I have added 11 new VOC tracers, coloured in blue with the suffix underscore T. </a:t>
            </a:r>
            <a:endParaRPr/>
          </a:p>
          <a:p>
            <a:pPr marL="0" lvl="0" indent="0" algn="l" rtl="0">
              <a:spcBef>
                <a:spcPts val="0"/>
              </a:spcBef>
              <a:spcAft>
                <a:spcPts val="0"/>
              </a:spcAft>
              <a:buNone/>
            </a:pPr>
            <a:r>
              <a:rPr lang="en-GB"/>
              <a:t>This is achieved by a tracer system. We feed these VOC tracers explicit emissions and let them be consumed by radicals like OH and NO3, so that we get explicit concentrations of these tracers.</a:t>
            </a:r>
            <a:endParaRPr/>
          </a:p>
          <a:p>
            <a:pPr marL="0" lvl="0" indent="0" algn="l" rtl="0">
              <a:spcBef>
                <a:spcPts val="0"/>
              </a:spcBef>
              <a:spcAft>
                <a:spcPts val="0"/>
              </a:spcAft>
              <a:buNone/>
            </a:pPr>
            <a:r>
              <a:rPr lang="en-GB"/>
              <a:t>In terms of tracers’ participation xxx, they are treated as a lumped xxx</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40345a42a0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40345a42a0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EMEP model runs for 2022 used xxx</a:t>
            </a:r>
            <a:endParaRPr/>
          </a:p>
          <a:p>
            <a:pPr marL="0" lvl="0" indent="0" algn="l" rtl="0">
              <a:spcBef>
                <a:spcPts val="0"/>
              </a:spcBef>
              <a:spcAft>
                <a:spcPts val="0"/>
              </a:spcAft>
              <a:buNone/>
            </a:pPr>
            <a:r>
              <a:rPr lang="en-GB"/>
              <a:t>This is an example of annual total emissions from 19 sectors, the large emitting sectors are xxx</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t>Gridding Nomenclature for Reporting (GNFR) emission categories (A to L), i.e., industry,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40345a42a0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40345a42a0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Different colours represent different species. </a:t>
            </a:r>
            <a:r>
              <a:rPr lang="en-GB">
                <a:solidFill>
                  <a:srgbClr val="222222"/>
                </a:solidFill>
              </a:rPr>
              <a:t>Apparently, most VOCs have multiple sources: so in general, not so many vocs are precise indicators for particular sources. </a:t>
            </a:r>
            <a:r>
              <a:rPr lang="en-GB">
                <a:solidFill>
                  <a:srgbClr val="222222"/>
                </a:solidFill>
                <a:highlight>
                  <a:schemeClr val="lt1"/>
                </a:highlight>
              </a:rPr>
              <a:t>The speciation of agri-VOC wasn't available when I started, but we are working on this. </a:t>
            </a:r>
            <a:endParaRPr>
              <a:solidFill>
                <a:srgbClr val="222222"/>
              </a:solidFill>
            </a:endParaRPr>
          </a:p>
          <a:p>
            <a:pPr marL="0" lvl="0" indent="0" algn="l" rtl="0">
              <a:spcBef>
                <a:spcPts val="0"/>
              </a:spcBef>
              <a:spcAft>
                <a:spcPts val="0"/>
              </a:spcAft>
              <a:buNone/>
            </a:pPr>
            <a:r>
              <a:rPr lang="en-GB">
                <a:solidFill>
                  <a:srgbClr val="222222"/>
                </a:solidFill>
              </a:rPr>
              <a:t>Among these large emitting sectors, the large emitting VOCs include xxx, So the model-measurement comparisons focus on these species.</a:t>
            </a:r>
            <a:endParaRPr>
              <a:solidFill>
                <a:srgbClr val="222222"/>
              </a:solidFill>
            </a:endParaRPr>
          </a:p>
          <a:p>
            <a:pPr marL="0" lvl="0" indent="0" algn="l" rtl="0">
              <a:spcBef>
                <a:spcPts val="0"/>
              </a:spcBef>
              <a:spcAft>
                <a:spcPts val="0"/>
              </a:spcAft>
              <a:buNone/>
            </a:pPr>
            <a:endParaRPr>
              <a:solidFill>
                <a:srgbClr val="222222"/>
              </a:solidFill>
              <a:highlight>
                <a:srgbClr val="FFFFFF"/>
              </a:highlight>
            </a:endParaRPr>
          </a:p>
          <a:p>
            <a:pPr marL="0" lvl="0" indent="0" algn="l" rtl="0">
              <a:spcBef>
                <a:spcPts val="0"/>
              </a:spcBef>
              <a:spcAft>
                <a:spcPts val="0"/>
              </a:spcAft>
              <a:buNone/>
            </a:pPr>
            <a:endParaRPr>
              <a:solidFill>
                <a:srgbClr val="222222"/>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40345a42a0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40345a42a0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 Benzene, its emissions include xxx, its removal pathway is mainly reaction with OH.</a:t>
            </a:r>
            <a:endParaRPr/>
          </a:p>
          <a:p>
            <a:pPr marL="0" lvl="0" indent="0" algn="l" rtl="0">
              <a:spcBef>
                <a:spcPts val="0"/>
              </a:spcBef>
              <a:spcAft>
                <a:spcPts val="0"/>
              </a:spcAft>
              <a:buNone/>
            </a:pPr>
            <a:r>
              <a:rPr lang="en-GB"/>
              <a:t>During this campaign, there are 24 sites measuring benzene at hourly and daily resolution, and covering different station settings.</a:t>
            </a:r>
            <a:endParaRPr/>
          </a:p>
          <a:p>
            <a:pPr marL="0" lvl="0" indent="0" algn="l" rtl="0">
              <a:spcBef>
                <a:spcPts val="0"/>
              </a:spcBef>
              <a:spcAft>
                <a:spcPts val="0"/>
              </a:spcAft>
              <a:buNone/>
            </a:pPr>
            <a:r>
              <a:rPr lang="en-GB"/>
              <a:t>We first looked at urban stations as benzene is mainly from anthropogenic sources. In this time series plot, green represents the measurements, the red line xxx</a:t>
            </a:r>
            <a:endParaRPr/>
          </a:p>
          <a:p>
            <a:pPr marL="0" lvl="0" indent="0" algn="l" rtl="0">
              <a:spcBef>
                <a:spcPts val="0"/>
              </a:spcBef>
              <a:spcAft>
                <a:spcPts val="0"/>
              </a:spcAft>
              <a:buNone/>
            </a:pPr>
            <a:r>
              <a:rPr lang="en-GB"/>
              <a:t>In another urban station, the model performance is similar.</a:t>
            </a:r>
            <a:endParaRPr/>
          </a:p>
          <a:p>
            <a:pPr marL="0" lvl="0" indent="0" algn="l" rtl="0">
              <a:spcBef>
                <a:spcPts val="0"/>
              </a:spcBef>
              <a:spcAft>
                <a:spcPts val="0"/>
              </a:spcAft>
              <a:buNone/>
            </a:pPr>
            <a:r>
              <a:rPr lang="en-GB"/>
              <a:t>We also looked other hourly comparisons at these rural stations.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40345a42a0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40345a42a0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At these two rural stations, one in finland, one in Italy, the model shows mixed results</a:t>
            </a:r>
            <a:endParaRPr>
              <a:solidFill>
                <a:schemeClr val="dk1"/>
              </a:solidFill>
            </a:endParaRPr>
          </a:p>
          <a:p>
            <a:pPr marL="0" lvl="0" indent="0" algn="l" rtl="0">
              <a:spcBef>
                <a:spcPts val="0"/>
              </a:spcBef>
              <a:spcAft>
                <a:spcPts val="0"/>
              </a:spcAft>
              <a:buNone/>
            </a:pPr>
            <a:r>
              <a:rPr lang="en-GB">
                <a:solidFill>
                  <a:schemeClr val="dk1"/>
                </a:solidFill>
              </a:rPr>
              <a:t>For daily measurements, they are measured one hour at 12 pm every day, it is still an hourly measurement, so we use the modelled hourly value also at 12 pm to compare. The m label here represents the midday 12 pm. However, within 8 data points, it is difficult to conclude anything. </a:t>
            </a:r>
            <a:endParaRPr>
              <a:solidFill>
                <a:schemeClr val="dk1"/>
              </a:solidFill>
            </a:endParaRPr>
          </a:p>
          <a:p>
            <a:pPr marL="0" lvl="0" indent="0" algn="l" rtl="0">
              <a:spcBef>
                <a:spcPts val="0"/>
              </a:spcBef>
              <a:spcAft>
                <a:spcPts val="0"/>
              </a:spcAft>
              <a:buNone/>
            </a:pPr>
            <a:r>
              <a:rPr lang="en-GB">
                <a:solidFill>
                  <a:schemeClr val="dk1"/>
                </a:solidFill>
              </a:rPr>
              <a:t>We also looked at one high-altitude station at almost 800 meters, the issue is that these measured values cannot be xxx, so it is also difficult to get any conclusions from such comparison.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0345a42a0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40345a42a0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Next, we looked at n-butane, another large emitting hydrocarbon species. It is mainly from xxx, and consumed by OH. </a:t>
            </a:r>
            <a:endParaRPr/>
          </a:p>
          <a:p>
            <a:pPr marL="0" lvl="0" indent="0" algn="l" rtl="0">
              <a:spcBef>
                <a:spcPts val="0"/>
              </a:spcBef>
              <a:spcAft>
                <a:spcPts val="0"/>
              </a:spcAft>
              <a:buNone/>
            </a:pPr>
            <a:r>
              <a:rPr lang="en-GB"/>
              <a:t>In total, there are 16 sites for N-butane. Here we shows 2 examples of hourly measurements, and 2 examples of daily measurements at low altitude.</a:t>
            </a:r>
            <a:endParaRPr/>
          </a:p>
          <a:p>
            <a:pPr marL="0" lvl="0" indent="0" algn="l" rtl="0">
              <a:spcBef>
                <a:spcPts val="0"/>
              </a:spcBef>
              <a:spcAft>
                <a:spcPts val="0"/>
              </a:spcAft>
              <a:buNone/>
            </a:pPr>
            <a:r>
              <a:rPr lang="en-GB"/>
              <a:t>Both daily and hourly comparisons show good agreements with varying xxx such as here. In general, t</a:t>
            </a:r>
            <a:r>
              <a:rPr lang="en-GB">
                <a:solidFill>
                  <a:schemeClr val="dk1"/>
                </a:solidFill>
              </a:rPr>
              <a:t>he results do not show large differences between rural and urban sites, they are equally good for nbutane.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jpg"/><Relationship Id="rId21" Type="http://schemas.openxmlformats.org/officeDocument/2006/relationships/image" Target="../media/image23.png"/><Relationship Id="rId7" Type="http://schemas.openxmlformats.org/officeDocument/2006/relationships/image" Target="../media/image9.jp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jpg"/><Relationship Id="rId15" Type="http://schemas.openxmlformats.org/officeDocument/2006/relationships/image" Target="../media/image17.png"/><Relationship Id="rId23" Type="http://schemas.openxmlformats.org/officeDocument/2006/relationships/image" Target="../media/image25.jp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png"/><Relationship Id="rId22"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641250"/>
            <a:ext cx="8520600" cy="200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990"/>
              <a:buFont typeface="Arial"/>
              <a:buNone/>
            </a:pPr>
            <a:r>
              <a:rPr lang="en-GB" sz="3580"/>
              <a:t>Modelling of atmospheric volatile organic compounds using the EMEP MSC-W</a:t>
            </a:r>
            <a:endParaRPr sz="3580"/>
          </a:p>
          <a:p>
            <a:pPr marL="0" lvl="0" indent="0" algn="ctr" rtl="0">
              <a:spcBef>
                <a:spcPts val="0"/>
              </a:spcBef>
              <a:spcAft>
                <a:spcPts val="0"/>
              </a:spcAft>
              <a:buSzPts val="990"/>
              <a:buNone/>
            </a:pPr>
            <a:r>
              <a:rPr lang="en-GB" sz="3580"/>
              <a:t>model</a:t>
            </a:r>
            <a:endParaRPr sz="3580"/>
          </a:p>
        </p:txBody>
      </p:sp>
      <p:sp>
        <p:nvSpPr>
          <p:cNvPr id="55" name="Google Shape;55;p13"/>
          <p:cNvSpPr txBox="1"/>
          <p:nvPr/>
        </p:nvSpPr>
        <p:spPr>
          <a:xfrm>
            <a:off x="4748300" y="2915150"/>
            <a:ext cx="3649500" cy="1003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523"/>
              <a:buNone/>
            </a:pPr>
            <a:r>
              <a:rPr lang="en-GB" sz="1330" b="1">
                <a:solidFill>
                  <a:srgbClr val="000000"/>
                </a:solidFill>
              </a:rPr>
              <a:t>Yao Ge</a:t>
            </a:r>
            <a:r>
              <a:rPr lang="en-GB" sz="1330" baseline="30000">
                <a:solidFill>
                  <a:srgbClr val="000000"/>
                </a:solidFill>
              </a:rPr>
              <a:t>1</a:t>
            </a:r>
            <a:r>
              <a:rPr lang="en-GB" sz="1330"/>
              <a:t>, </a:t>
            </a:r>
            <a:r>
              <a:rPr lang="en-GB" sz="1330">
                <a:solidFill>
                  <a:srgbClr val="000000"/>
                </a:solidFill>
              </a:rPr>
              <a:t>David Simpson</a:t>
            </a:r>
            <a:r>
              <a:rPr lang="en-GB" sz="1330" baseline="30000">
                <a:solidFill>
                  <a:srgbClr val="000000"/>
                </a:solidFill>
              </a:rPr>
              <a:t>1</a:t>
            </a:r>
            <a:r>
              <a:rPr lang="en-GB" sz="1330">
                <a:solidFill>
                  <a:srgbClr val="000000"/>
                </a:solidFill>
              </a:rPr>
              <a:t>, Sverre Solberg</a:t>
            </a:r>
            <a:r>
              <a:rPr lang="en-GB" sz="1330" baseline="30000">
                <a:solidFill>
                  <a:srgbClr val="000000"/>
                </a:solidFill>
              </a:rPr>
              <a:t>2</a:t>
            </a:r>
            <a:r>
              <a:rPr lang="en-GB" sz="1330">
                <a:solidFill>
                  <a:srgbClr val="000000"/>
                </a:solidFill>
              </a:rPr>
              <a:t>,</a:t>
            </a:r>
            <a:r>
              <a:rPr lang="en-GB" sz="1330"/>
              <a:t> Willem E. van Caspel</a:t>
            </a:r>
            <a:r>
              <a:rPr lang="en-GB" sz="1330" baseline="30000"/>
              <a:t>1</a:t>
            </a:r>
            <a:r>
              <a:rPr lang="en-GB" sz="1330"/>
              <a:t>, Hilde Fagerli</a:t>
            </a:r>
            <a:r>
              <a:rPr lang="en-GB" sz="1330" baseline="30000"/>
              <a:t>1</a:t>
            </a:r>
            <a:r>
              <a:rPr lang="en-GB" sz="1330"/>
              <a:t>, Svetlana Tsyro</a:t>
            </a:r>
            <a:r>
              <a:rPr lang="en-GB" sz="1330" baseline="30000"/>
              <a:t>1</a:t>
            </a:r>
            <a:r>
              <a:rPr lang="en-GB" sz="1330"/>
              <a:t>, Mathew Heal</a:t>
            </a:r>
            <a:r>
              <a:rPr lang="en-GB" sz="1330" baseline="30000"/>
              <a:t>3</a:t>
            </a:r>
            <a:endParaRPr sz="1330">
              <a:solidFill>
                <a:srgbClr val="000000"/>
              </a:solidFill>
            </a:endParaRPr>
          </a:p>
        </p:txBody>
      </p:sp>
      <p:pic>
        <p:nvPicPr>
          <p:cNvPr id="56" name="Google Shape;56;p13"/>
          <p:cNvPicPr preferRelativeResize="0"/>
          <p:nvPr/>
        </p:nvPicPr>
        <p:blipFill rotWithShape="1">
          <a:blip r:embed="rId3">
            <a:alphaModFix/>
          </a:blip>
          <a:srcRect t="6164"/>
          <a:stretch/>
        </p:blipFill>
        <p:spPr>
          <a:xfrm>
            <a:off x="0" y="-1"/>
            <a:ext cx="9144001" cy="404200"/>
          </a:xfrm>
          <a:prstGeom prst="rect">
            <a:avLst/>
          </a:prstGeom>
          <a:noFill/>
          <a:ln>
            <a:noFill/>
          </a:ln>
        </p:spPr>
      </p:pic>
      <p:sp>
        <p:nvSpPr>
          <p:cNvPr id="57" name="Google Shape;57;p13"/>
          <p:cNvSpPr txBox="1"/>
          <p:nvPr/>
        </p:nvSpPr>
        <p:spPr>
          <a:xfrm>
            <a:off x="4748300" y="3918650"/>
            <a:ext cx="3368700" cy="1003500"/>
          </a:xfrm>
          <a:prstGeom prst="rect">
            <a:avLst/>
          </a:prstGeom>
          <a:noFill/>
          <a:ln>
            <a:noFill/>
          </a:ln>
        </p:spPr>
        <p:txBody>
          <a:bodyPr spcFirstLastPara="1" wrap="square" lIns="91425" tIns="91425" rIns="91425" bIns="91425" anchor="t" anchorCtr="0">
            <a:spAutoFit/>
          </a:bodyPr>
          <a:lstStyle/>
          <a:p>
            <a:pPr marL="208799" lvl="0" indent="-170854" algn="l" rtl="0">
              <a:lnSpc>
                <a:spcPct val="150000"/>
              </a:lnSpc>
              <a:spcBef>
                <a:spcPts val="0"/>
              </a:spcBef>
              <a:spcAft>
                <a:spcPts val="0"/>
              </a:spcAft>
              <a:buClr>
                <a:schemeClr val="dk1"/>
              </a:buClr>
              <a:buSzPts val="1330"/>
              <a:buAutoNum type="arabicPeriod"/>
            </a:pPr>
            <a:r>
              <a:rPr lang="en-GB" sz="1330">
                <a:solidFill>
                  <a:schemeClr val="dk1"/>
                </a:solidFill>
              </a:rPr>
              <a:t>Norwegian Meteorological Institute</a:t>
            </a:r>
            <a:endParaRPr sz="1330">
              <a:solidFill>
                <a:schemeClr val="dk1"/>
              </a:solidFill>
            </a:endParaRPr>
          </a:p>
          <a:p>
            <a:pPr marL="208799" lvl="0" indent="-170854" algn="l" rtl="0">
              <a:lnSpc>
                <a:spcPct val="150000"/>
              </a:lnSpc>
              <a:spcBef>
                <a:spcPts val="0"/>
              </a:spcBef>
              <a:spcAft>
                <a:spcPts val="0"/>
              </a:spcAft>
              <a:buClr>
                <a:schemeClr val="dk1"/>
              </a:buClr>
              <a:buSzPts val="1330"/>
              <a:buAutoNum type="arabicPeriod"/>
            </a:pPr>
            <a:r>
              <a:rPr lang="en-GB" sz="1330">
                <a:solidFill>
                  <a:schemeClr val="dk1"/>
                </a:solidFill>
              </a:rPr>
              <a:t>Norwegian Institute for Air Research</a:t>
            </a:r>
            <a:endParaRPr sz="1330">
              <a:solidFill>
                <a:schemeClr val="dk1"/>
              </a:solidFill>
            </a:endParaRPr>
          </a:p>
          <a:p>
            <a:pPr marL="208799" lvl="0" indent="-170854" algn="l" rtl="0">
              <a:lnSpc>
                <a:spcPct val="150000"/>
              </a:lnSpc>
              <a:spcBef>
                <a:spcPts val="0"/>
              </a:spcBef>
              <a:spcAft>
                <a:spcPts val="0"/>
              </a:spcAft>
              <a:buClr>
                <a:schemeClr val="dk1"/>
              </a:buClr>
              <a:buSzPts val="1330"/>
              <a:buAutoNum type="arabicPeriod"/>
            </a:pPr>
            <a:r>
              <a:rPr lang="en-GB" sz="1330">
                <a:solidFill>
                  <a:schemeClr val="dk1"/>
                </a:solidFill>
              </a:rPr>
              <a:t>University of Edinburgh</a:t>
            </a:r>
            <a:endParaRPr sz="1330">
              <a:solidFill>
                <a:schemeClr val="dk1"/>
              </a:solidFill>
            </a:endParaRPr>
          </a:p>
        </p:txBody>
      </p:sp>
      <p:grpSp>
        <p:nvGrpSpPr>
          <p:cNvPr id="58" name="Google Shape;58;p13"/>
          <p:cNvGrpSpPr/>
          <p:nvPr/>
        </p:nvGrpSpPr>
        <p:grpSpPr>
          <a:xfrm>
            <a:off x="882363" y="2816800"/>
            <a:ext cx="3113312" cy="2002850"/>
            <a:chOff x="5059163" y="2972725"/>
            <a:chExt cx="3113312" cy="2002850"/>
          </a:xfrm>
        </p:grpSpPr>
        <p:pic>
          <p:nvPicPr>
            <p:cNvPr id="59" name="Google Shape;59;p13" descr="Lynobservasjoner sanntid"/>
            <p:cNvPicPr preferRelativeResize="0"/>
            <p:nvPr/>
          </p:nvPicPr>
          <p:blipFill rotWithShape="1">
            <a:blip r:embed="rId4">
              <a:alphaModFix/>
            </a:blip>
            <a:srcRect l="8596" r="9220"/>
            <a:stretch/>
          </p:blipFill>
          <p:spPr>
            <a:xfrm>
              <a:off x="5170200" y="2972725"/>
              <a:ext cx="2066650" cy="1149350"/>
            </a:xfrm>
            <a:prstGeom prst="rect">
              <a:avLst/>
            </a:prstGeom>
            <a:noFill/>
            <a:ln>
              <a:noFill/>
            </a:ln>
          </p:spPr>
        </p:pic>
        <p:pic>
          <p:nvPicPr>
            <p:cNvPr id="60" name="Google Shape;60;p13"/>
            <p:cNvPicPr preferRelativeResize="0"/>
            <p:nvPr/>
          </p:nvPicPr>
          <p:blipFill>
            <a:blip r:embed="rId5">
              <a:alphaModFix/>
            </a:blip>
            <a:stretch>
              <a:fillRect/>
            </a:stretch>
          </p:blipFill>
          <p:spPr>
            <a:xfrm>
              <a:off x="5059163" y="4297525"/>
              <a:ext cx="3084275" cy="678050"/>
            </a:xfrm>
            <a:prstGeom prst="rect">
              <a:avLst/>
            </a:prstGeom>
            <a:noFill/>
            <a:ln>
              <a:noFill/>
            </a:ln>
          </p:spPr>
        </p:pic>
        <p:pic>
          <p:nvPicPr>
            <p:cNvPr id="61" name="Google Shape;61;p13"/>
            <p:cNvPicPr preferRelativeResize="0"/>
            <p:nvPr/>
          </p:nvPicPr>
          <p:blipFill>
            <a:blip r:embed="rId6">
              <a:alphaModFix/>
            </a:blip>
            <a:stretch>
              <a:fillRect/>
            </a:stretch>
          </p:blipFill>
          <p:spPr>
            <a:xfrm>
              <a:off x="7173775" y="3045650"/>
              <a:ext cx="998700" cy="1003501"/>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2"/>
          <p:cNvSpPr txBox="1"/>
          <p:nvPr/>
        </p:nvSpPr>
        <p:spPr>
          <a:xfrm>
            <a:off x="260300" y="611404"/>
            <a:ext cx="3930000" cy="1105800"/>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45700" anchor="t" anchorCtr="0">
            <a:noAutofit/>
          </a:bodyPr>
          <a:lstStyle/>
          <a:p>
            <a:pPr marL="244800" marR="0" lvl="0" indent="-211300" algn="l" rtl="0">
              <a:lnSpc>
                <a:spcPct val="115000"/>
              </a:lnSpc>
              <a:spcBef>
                <a:spcPts val="600"/>
              </a:spcBef>
              <a:spcAft>
                <a:spcPts val="0"/>
              </a:spcAft>
              <a:buSzPts val="1400"/>
              <a:buFont typeface="Calibri"/>
              <a:buChar char="●"/>
            </a:pPr>
            <a:r>
              <a:rPr lang="en-GB">
                <a:latin typeface="Calibri"/>
                <a:ea typeface="Calibri"/>
                <a:cs typeface="Calibri"/>
                <a:sym typeface="Calibri"/>
              </a:rPr>
              <a:t>Emission: </a:t>
            </a:r>
            <a:r>
              <a:rPr lang="en-GB">
                <a:solidFill>
                  <a:schemeClr val="dk1"/>
                </a:solidFill>
                <a:latin typeface="Calibri"/>
                <a:ea typeface="Calibri"/>
                <a:cs typeface="Calibri"/>
                <a:sym typeface="Calibri"/>
              </a:rPr>
              <a:t>biogenic sources; OH/NO</a:t>
            </a:r>
            <a:r>
              <a:rPr lang="en-GB" baseline="-25000">
                <a:solidFill>
                  <a:schemeClr val="dk1"/>
                </a:solidFill>
                <a:latin typeface="Calibri"/>
                <a:ea typeface="Calibri"/>
                <a:cs typeface="Calibri"/>
                <a:sym typeface="Calibri"/>
              </a:rPr>
              <a:t>3</a:t>
            </a:r>
            <a:r>
              <a:rPr lang="en-GB">
                <a:solidFill>
                  <a:schemeClr val="dk1"/>
                </a:solidFill>
                <a:latin typeface="Calibri"/>
                <a:ea typeface="Calibri"/>
                <a:cs typeface="Calibri"/>
                <a:sym typeface="Calibri"/>
              </a:rPr>
              <a:t>/O</a:t>
            </a:r>
            <a:r>
              <a:rPr lang="en-GB" baseline="-25000">
                <a:solidFill>
                  <a:schemeClr val="dk1"/>
                </a:solidFill>
                <a:latin typeface="Calibri"/>
                <a:ea typeface="Calibri"/>
                <a:cs typeface="Calibri"/>
                <a:sym typeface="Calibri"/>
              </a:rPr>
              <a:t>3</a:t>
            </a:r>
            <a:r>
              <a:rPr lang="en-GB">
                <a:solidFill>
                  <a:schemeClr val="dk1"/>
                </a:solidFill>
                <a:latin typeface="Calibri"/>
                <a:ea typeface="Calibri"/>
                <a:cs typeface="Calibri"/>
                <a:sym typeface="Calibri"/>
              </a:rPr>
              <a:t> removal</a:t>
            </a:r>
            <a:endParaRPr>
              <a:latin typeface="Calibri"/>
              <a:ea typeface="Calibri"/>
              <a:cs typeface="Calibri"/>
              <a:sym typeface="Calibri"/>
            </a:endParaRPr>
          </a:p>
          <a:p>
            <a:pPr marL="244800" marR="0" lvl="0" indent="-211300" algn="l" rtl="0">
              <a:lnSpc>
                <a:spcPct val="115000"/>
              </a:lnSpc>
              <a:spcBef>
                <a:spcPts val="0"/>
              </a:spcBef>
              <a:spcAft>
                <a:spcPts val="0"/>
              </a:spcAft>
              <a:buSzPts val="1400"/>
              <a:buFont typeface="Calibri"/>
              <a:buChar char="●"/>
            </a:pPr>
            <a:r>
              <a:rPr lang="en-GB">
                <a:latin typeface="Calibri"/>
                <a:ea typeface="Calibri"/>
                <a:cs typeface="Calibri"/>
                <a:sym typeface="Calibri"/>
              </a:rPr>
              <a:t>Mixed results: good agreements on temporal variations at some stations; model underestimation at one urban station</a:t>
            </a:r>
            <a:endParaRPr>
              <a:latin typeface="Calibri"/>
              <a:ea typeface="Calibri"/>
              <a:cs typeface="Calibri"/>
              <a:sym typeface="Calibri"/>
            </a:endParaRPr>
          </a:p>
        </p:txBody>
      </p:sp>
      <p:sp>
        <p:nvSpPr>
          <p:cNvPr id="240" name="Google Shape;240;p22"/>
          <p:cNvSpPr txBox="1">
            <a:spLocks noGrp="1"/>
          </p:cNvSpPr>
          <p:nvPr>
            <p:ph type="title"/>
          </p:nvPr>
        </p:nvSpPr>
        <p:spPr>
          <a:xfrm>
            <a:off x="260300" y="93550"/>
            <a:ext cx="824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20"/>
              <a:t>Model-Measurement comparison: Isoprene</a:t>
            </a:r>
            <a:endParaRPr sz="2420"/>
          </a:p>
        </p:txBody>
      </p:sp>
      <p:grpSp>
        <p:nvGrpSpPr>
          <p:cNvPr id="241" name="Google Shape;241;p22"/>
          <p:cNvGrpSpPr/>
          <p:nvPr/>
        </p:nvGrpSpPr>
        <p:grpSpPr>
          <a:xfrm>
            <a:off x="227525" y="1737555"/>
            <a:ext cx="3930000" cy="3315183"/>
            <a:chOff x="227525" y="1827792"/>
            <a:chExt cx="3930000" cy="3315183"/>
          </a:xfrm>
        </p:grpSpPr>
        <p:pic>
          <p:nvPicPr>
            <p:cNvPr id="242" name="Google Shape;242;p22"/>
            <p:cNvPicPr preferRelativeResize="0"/>
            <p:nvPr/>
          </p:nvPicPr>
          <p:blipFill>
            <a:blip r:embed="rId3">
              <a:alphaModFix/>
            </a:blip>
            <a:stretch>
              <a:fillRect/>
            </a:stretch>
          </p:blipFill>
          <p:spPr>
            <a:xfrm>
              <a:off x="227525" y="1934300"/>
              <a:ext cx="3930000" cy="3208675"/>
            </a:xfrm>
            <a:prstGeom prst="rect">
              <a:avLst/>
            </a:prstGeom>
            <a:noFill/>
            <a:ln>
              <a:noFill/>
            </a:ln>
          </p:spPr>
        </p:pic>
        <p:sp>
          <p:nvSpPr>
            <p:cNvPr id="243" name="Google Shape;243;p22"/>
            <p:cNvSpPr txBox="1"/>
            <p:nvPr/>
          </p:nvSpPr>
          <p:spPr>
            <a:xfrm>
              <a:off x="227525" y="1827792"/>
              <a:ext cx="626100" cy="205800"/>
            </a:xfrm>
            <a:prstGeom prst="rect">
              <a:avLst/>
            </a:prstGeom>
            <a:solidFill>
              <a:schemeClr val="lt1"/>
            </a:solidFill>
            <a:ln>
              <a:noFill/>
            </a:ln>
          </p:spPr>
          <p:txBody>
            <a:bodyPr spcFirstLastPara="1" wrap="square" lIns="18000" tIns="18000" rIns="18000" bIns="18000" anchor="t" anchorCtr="0">
              <a:spAutoFit/>
            </a:bodyPr>
            <a:lstStyle/>
            <a:p>
              <a:pPr marL="0" lvl="0" indent="0" algn="l" rtl="0">
                <a:lnSpc>
                  <a:spcPct val="115000"/>
                </a:lnSpc>
                <a:spcBef>
                  <a:spcPts val="600"/>
                </a:spcBef>
                <a:spcAft>
                  <a:spcPts val="0"/>
                </a:spcAft>
                <a:buNone/>
              </a:pPr>
              <a:r>
                <a:rPr lang="en-GB" sz="1100" b="1">
                  <a:solidFill>
                    <a:srgbClr val="B45F06"/>
                  </a:solidFill>
                  <a:latin typeface="Calibri"/>
                  <a:ea typeface="Calibri"/>
                  <a:cs typeface="Calibri"/>
                  <a:sym typeface="Calibri"/>
                </a:rPr>
                <a:t>19 sites</a:t>
              </a:r>
              <a:endParaRPr sz="1100" b="1">
                <a:solidFill>
                  <a:srgbClr val="B45F06"/>
                </a:solidFill>
              </a:endParaRPr>
            </a:p>
          </p:txBody>
        </p:sp>
      </p:grpSp>
      <p:grpSp>
        <p:nvGrpSpPr>
          <p:cNvPr id="244" name="Google Shape;244;p22"/>
          <p:cNvGrpSpPr/>
          <p:nvPr/>
        </p:nvGrpSpPr>
        <p:grpSpPr>
          <a:xfrm>
            <a:off x="227525" y="2481513"/>
            <a:ext cx="3930000" cy="2571750"/>
            <a:chOff x="227525" y="2571750"/>
            <a:chExt cx="3930000" cy="2571750"/>
          </a:xfrm>
        </p:grpSpPr>
        <p:sp>
          <p:nvSpPr>
            <p:cNvPr id="245" name="Google Shape;245;p22"/>
            <p:cNvSpPr/>
            <p:nvPr/>
          </p:nvSpPr>
          <p:spPr>
            <a:xfrm>
              <a:off x="227525" y="4662225"/>
              <a:ext cx="3897300" cy="1329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a:off x="227525" y="3847925"/>
              <a:ext cx="3930000" cy="1329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a:off x="243875" y="2571750"/>
              <a:ext cx="3897300" cy="1287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2"/>
            <p:cNvSpPr/>
            <p:nvPr/>
          </p:nvSpPr>
          <p:spPr>
            <a:xfrm>
              <a:off x="227525" y="4981800"/>
              <a:ext cx="3897300" cy="1617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22"/>
          <p:cNvGrpSpPr/>
          <p:nvPr/>
        </p:nvGrpSpPr>
        <p:grpSpPr>
          <a:xfrm>
            <a:off x="4343575" y="571875"/>
            <a:ext cx="4719727" cy="3367554"/>
            <a:chOff x="4343575" y="571875"/>
            <a:chExt cx="4719727" cy="3367554"/>
          </a:xfrm>
        </p:grpSpPr>
        <p:pic>
          <p:nvPicPr>
            <p:cNvPr id="250" name="Google Shape;250;p22"/>
            <p:cNvPicPr preferRelativeResize="0"/>
            <p:nvPr/>
          </p:nvPicPr>
          <p:blipFill rotWithShape="1">
            <a:blip r:embed="rId4">
              <a:alphaModFix/>
            </a:blip>
            <a:srcRect l="3892" b="63326"/>
            <a:stretch/>
          </p:blipFill>
          <p:spPr>
            <a:xfrm>
              <a:off x="4343575" y="2811975"/>
              <a:ext cx="4680003" cy="1127454"/>
            </a:xfrm>
            <a:prstGeom prst="rect">
              <a:avLst/>
            </a:prstGeom>
            <a:noFill/>
            <a:ln>
              <a:noFill/>
            </a:ln>
          </p:spPr>
        </p:pic>
        <p:pic>
          <p:nvPicPr>
            <p:cNvPr id="251" name="Google Shape;251;p22"/>
            <p:cNvPicPr preferRelativeResize="0"/>
            <p:nvPr/>
          </p:nvPicPr>
          <p:blipFill rotWithShape="1">
            <a:blip r:embed="rId5">
              <a:alphaModFix/>
            </a:blip>
            <a:srcRect l="3846" b="63027"/>
            <a:stretch/>
          </p:blipFill>
          <p:spPr>
            <a:xfrm>
              <a:off x="4383300" y="1700800"/>
              <a:ext cx="4679997" cy="1126824"/>
            </a:xfrm>
            <a:prstGeom prst="rect">
              <a:avLst/>
            </a:prstGeom>
            <a:noFill/>
            <a:ln>
              <a:noFill/>
            </a:ln>
          </p:spPr>
        </p:pic>
        <p:pic>
          <p:nvPicPr>
            <p:cNvPr id="252" name="Google Shape;252;p22"/>
            <p:cNvPicPr preferRelativeResize="0"/>
            <p:nvPr/>
          </p:nvPicPr>
          <p:blipFill rotWithShape="1">
            <a:blip r:embed="rId6">
              <a:alphaModFix/>
            </a:blip>
            <a:srcRect l="3762" b="63084"/>
            <a:stretch/>
          </p:blipFill>
          <p:spPr>
            <a:xfrm>
              <a:off x="4383300" y="571875"/>
              <a:ext cx="4680003" cy="1128915"/>
            </a:xfrm>
            <a:prstGeom prst="rect">
              <a:avLst/>
            </a:prstGeom>
            <a:noFill/>
            <a:ln>
              <a:noFill/>
            </a:ln>
          </p:spPr>
        </p:pic>
        <p:sp>
          <p:nvSpPr>
            <p:cNvPr id="253" name="Google Shape;253;p22"/>
            <p:cNvSpPr txBox="1"/>
            <p:nvPr/>
          </p:nvSpPr>
          <p:spPr>
            <a:xfrm>
              <a:off x="8506388" y="809228"/>
              <a:ext cx="4947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NA</a:t>
              </a:r>
              <a:endParaRPr sz="1300" b="1">
                <a:solidFill>
                  <a:srgbClr val="B45F06"/>
                </a:solidFill>
              </a:endParaRPr>
            </a:p>
          </p:txBody>
        </p:sp>
        <p:sp>
          <p:nvSpPr>
            <p:cNvPr id="254" name="Google Shape;254;p22"/>
            <p:cNvSpPr txBox="1"/>
            <p:nvPr/>
          </p:nvSpPr>
          <p:spPr>
            <a:xfrm>
              <a:off x="8427638" y="2003853"/>
              <a:ext cx="4947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sp>
          <p:nvSpPr>
            <p:cNvPr id="255" name="Google Shape;255;p22"/>
            <p:cNvSpPr txBox="1"/>
            <p:nvPr/>
          </p:nvSpPr>
          <p:spPr>
            <a:xfrm>
              <a:off x="6800075" y="3054050"/>
              <a:ext cx="8508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Suburban</a:t>
              </a:r>
              <a:endParaRPr sz="1300" b="1">
                <a:solidFill>
                  <a:srgbClr val="B45F06"/>
                </a:solidFill>
              </a:endParaRPr>
            </a:p>
          </p:txBody>
        </p:sp>
      </p:grpSp>
      <p:grpSp>
        <p:nvGrpSpPr>
          <p:cNvPr id="256" name="Google Shape;256;p22"/>
          <p:cNvGrpSpPr/>
          <p:nvPr/>
        </p:nvGrpSpPr>
        <p:grpSpPr>
          <a:xfrm>
            <a:off x="4343575" y="3967125"/>
            <a:ext cx="4680003" cy="1126799"/>
            <a:chOff x="4343575" y="3967125"/>
            <a:chExt cx="4680003" cy="1126799"/>
          </a:xfrm>
        </p:grpSpPr>
        <p:pic>
          <p:nvPicPr>
            <p:cNvPr id="257" name="Google Shape;257;p22"/>
            <p:cNvPicPr preferRelativeResize="0"/>
            <p:nvPr/>
          </p:nvPicPr>
          <p:blipFill rotWithShape="1">
            <a:blip r:embed="rId7">
              <a:alphaModFix/>
            </a:blip>
            <a:srcRect l="3744" b="63189"/>
            <a:stretch/>
          </p:blipFill>
          <p:spPr>
            <a:xfrm>
              <a:off x="4343575" y="3967125"/>
              <a:ext cx="4680003" cy="1126799"/>
            </a:xfrm>
            <a:prstGeom prst="rect">
              <a:avLst/>
            </a:prstGeom>
            <a:noFill/>
            <a:ln>
              <a:noFill/>
            </a:ln>
          </p:spPr>
        </p:pic>
        <p:sp>
          <p:nvSpPr>
            <p:cNvPr id="258" name="Google Shape;258;p22"/>
            <p:cNvSpPr txBox="1"/>
            <p:nvPr/>
          </p:nvSpPr>
          <p:spPr>
            <a:xfrm>
              <a:off x="7468950" y="4199650"/>
              <a:ext cx="7017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Urban</a:t>
              </a:r>
              <a:endParaRPr sz="1300" b="1">
                <a:solidFill>
                  <a:srgbClr val="B45F0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p:nvPr/>
        </p:nvSpPr>
        <p:spPr>
          <a:xfrm>
            <a:off x="260300" y="795400"/>
            <a:ext cx="3930000" cy="1650000"/>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45700" anchor="t" anchorCtr="0">
            <a:noAutofit/>
          </a:bodyPr>
          <a:lstStyle/>
          <a:p>
            <a:pPr marL="244800" marR="0" lvl="0" indent="-211300" algn="l" rtl="0">
              <a:lnSpc>
                <a:spcPct val="115000"/>
              </a:lnSpc>
              <a:spcBef>
                <a:spcPts val="600"/>
              </a:spcBef>
              <a:spcAft>
                <a:spcPts val="0"/>
              </a:spcAft>
              <a:buSzPts val="1400"/>
              <a:buFont typeface="Calibri"/>
              <a:buChar char="●"/>
            </a:pPr>
            <a:r>
              <a:rPr lang="en-GB">
                <a:latin typeface="Calibri"/>
                <a:ea typeface="Calibri"/>
                <a:cs typeface="Calibri"/>
                <a:sym typeface="Calibri"/>
              </a:rPr>
              <a:t>Emission: Industry, combustion, solvents; OH removal</a:t>
            </a:r>
            <a:endParaRPr>
              <a:latin typeface="Calibri"/>
              <a:ea typeface="Calibri"/>
              <a:cs typeface="Calibri"/>
              <a:sym typeface="Calibri"/>
            </a:endParaRPr>
          </a:p>
          <a:p>
            <a:pPr marL="244800" marR="0" lvl="0" indent="-211300" algn="l" rtl="0">
              <a:lnSpc>
                <a:spcPct val="115000"/>
              </a:lnSpc>
              <a:spcBef>
                <a:spcPts val="0"/>
              </a:spcBef>
              <a:spcAft>
                <a:spcPts val="0"/>
              </a:spcAft>
              <a:buSzPts val="1400"/>
              <a:buFont typeface="Calibri"/>
              <a:buChar char="●"/>
            </a:pPr>
            <a:r>
              <a:rPr lang="en-GB">
                <a:latin typeface="Calibri"/>
                <a:ea typeface="Calibri"/>
                <a:cs typeface="Calibri"/>
                <a:sym typeface="Calibri"/>
              </a:rPr>
              <a:t>Worse performance than benzene and n-butane</a:t>
            </a:r>
            <a:endParaRPr>
              <a:latin typeface="Calibri"/>
              <a:ea typeface="Calibri"/>
              <a:cs typeface="Calibri"/>
              <a:sym typeface="Calibri"/>
            </a:endParaRPr>
          </a:p>
          <a:p>
            <a:pPr marL="244800" marR="0" lvl="0" indent="-211300" algn="l" rtl="0">
              <a:lnSpc>
                <a:spcPct val="115000"/>
              </a:lnSpc>
              <a:spcBef>
                <a:spcPts val="0"/>
              </a:spcBef>
              <a:spcAft>
                <a:spcPts val="0"/>
              </a:spcAft>
              <a:buSzPts val="1400"/>
              <a:buFont typeface="Calibri"/>
              <a:buChar char="●"/>
            </a:pPr>
            <a:r>
              <a:rPr lang="en-GB">
                <a:latin typeface="Calibri"/>
                <a:ea typeface="Calibri"/>
                <a:cs typeface="Calibri"/>
                <a:sym typeface="Calibri"/>
              </a:rPr>
              <a:t>Model overestimation at the urban station, underestimation at other three stations</a:t>
            </a:r>
            <a:endParaRPr>
              <a:latin typeface="Calibri"/>
              <a:ea typeface="Calibri"/>
              <a:cs typeface="Calibri"/>
              <a:sym typeface="Calibri"/>
            </a:endParaRPr>
          </a:p>
          <a:p>
            <a:pPr marL="244800" marR="0" lvl="0" indent="-211300" algn="l" rtl="0">
              <a:lnSpc>
                <a:spcPct val="115000"/>
              </a:lnSpc>
              <a:spcBef>
                <a:spcPts val="0"/>
              </a:spcBef>
              <a:spcAft>
                <a:spcPts val="0"/>
              </a:spcAft>
              <a:buSzPts val="1400"/>
              <a:buFont typeface="Calibri"/>
              <a:buChar char="●"/>
            </a:pPr>
            <a:r>
              <a:rPr lang="en-GB">
                <a:latin typeface="Calibri"/>
                <a:ea typeface="Calibri"/>
                <a:cs typeface="Calibri"/>
                <a:sym typeface="Calibri"/>
              </a:rPr>
              <a:t>Speciation/chemistry?</a:t>
            </a:r>
            <a:endParaRPr>
              <a:latin typeface="Calibri"/>
              <a:ea typeface="Calibri"/>
              <a:cs typeface="Calibri"/>
              <a:sym typeface="Calibri"/>
            </a:endParaRPr>
          </a:p>
        </p:txBody>
      </p:sp>
      <p:sp>
        <p:nvSpPr>
          <p:cNvPr id="264" name="Google Shape;264;p23"/>
          <p:cNvSpPr txBox="1">
            <a:spLocks noGrp="1"/>
          </p:cNvSpPr>
          <p:nvPr>
            <p:ph type="title"/>
          </p:nvPr>
        </p:nvSpPr>
        <p:spPr>
          <a:xfrm>
            <a:off x="541250" y="120050"/>
            <a:ext cx="824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20"/>
              <a:t>Model-Measurement comparison: Ethanol</a:t>
            </a:r>
            <a:endParaRPr sz="2420"/>
          </a:p>
        </p:txBody>
      </p:sp>
      <p:grpSp>
        <p:nvGrpSpPr>
          <p:cNvPr id="265" name="Google Shape;265;p23"/>
          <p:cNvGrpSpPr/>
          <p:nvPr/>
        </p:nvGrpSpPr>
        <p:grpSpPr>
          <a:xfrm>
            <a:off x="212838" y="2481513"/>
            <a:ext cx="4024928" cy="2375309"/>
            <a:chOff x="152400" y="1883438"/>
            <a:chExt cx="4024928" cy="2375309"/>
          </a:xfrm>
        </p:grpSpPr>
        <p:pic>
          <p:nvPicPr>
            <p:cNvPr id="266" name="Google Shape;266;p23"/>
            <p:cNvPicPr preferRelativeResize="0"/>
            <p:nvPr/>
          </p:nvPicPr>
          <p:blipFill>
            <a:blip r:embed="rId3">
              <a:alphaModFix/>
            </a:blip>
            <a:stretch>
              <a:fillRect/>
            </a:stretch>
          </p:blipFill>
          <p:spPr>
            <a:xfrm>
              <a:off x="152400" y="2053600"/>
              <a:ext cx="4024928" cy="2205147"/>
            </a:xfrm>
            <a:prstGeom prst="rect">
              <a:avLst/>
            </a:prstGeom>
            <a:noFill/>
            <a:ln>
              <a:noFill/>
            </a:ln>
          </p:spPr>
        </p:pic>
        <p:sp>
          <p:nvSpPr>
            <p:cNvPr id="267" name="Google Shape;267;p23"/>
            <p:cNvSpPr txBox="1"/>
            <p:nvPr/>
          </p:nvSpPr>
          <p:spPr>
            <a:xfrm>
              <a:off x="154595" y="1883438"/>
              <a:ext cx="626100" cy="335955"/>
            </a:xfrm>
            <a:prstGeom prst="rect">
              <a:avLst/>
            </a:prstGeom>
            <a:solidFill>
              <a:schemeClr val="lt1"/>
            </a:solidFill>
            <a:ln>
              <a:noFill/>
            </a:ln>
          </p:spPr>
          <p:txBody>
            <a:bodyPr spcFirstLastPara="1" wrap="square" lIns="18000" tIns="18000" rIns="18000" bIns="36576" anchor="t" anchorCtr="0">
              <a:spAutoFit/>
            </a:bodyPr>
            <a:lstStyle/>
            <a:p>
              <a:pPr marL="0" lvl="0" indent="0" algn="l" rtl="0">
                <a:lnSpc>
                  <a:spcPct val="115000"/>
                </a:lnSpc>
                <a:spcBef>
                  <a:spcPts val="600"/>
                </a:spcBef>
                <a:spcAft>
                  <a:spcPts val="0"/>
                </a:spcAft>
                <a:buNone/>
              </a:pPr>
              <a:r>
                <a:rPr lang="en-GB" sz="1100" b="1">
                  <a:solidFill>
                    <a:srgbClr val="B45F06"/>
                  </a:solidFill>
                  <a:latin typeface="Calibri"/>
                  <a:ea typeface="Calibri"/>
                  <a:cs typeface="Calibri"/>
                  <a:sym typeface="Calibri"/>
                </a:rPr>
                <a:t>12 sites</a:t>
              </a:r>
              <a:endParaRPr sz="1100" b="1">
                <a:solidFill>
                  <a:srgbClr val="B45F06"/>
                </a:solidFill>
              </a:endParaRPr>
            </a:p>
          </p:txBody>
        </p:sp>
      </p:grpSp>
      <p:grpSp>
        <p:nvGrpSpPr>
          <p:cNvPr id="268" name="Google Shape;268;p23"/>
          <p:cNvGrpSpPr/>
          <p:nvPr/>
        </p:nvGrpSpPr>
        <p:grpSpPr>
          <a:xfrm>
            <a:off x="212850" y="2988875"/>
            <a:ext cx="3977400" cy="1867950"/>
            <a:chOff x="212850" y="2988875"/>
            <a:chExt cx="3977400" cy="1867950"/>
          </a:xfrm>
        </p:grpSpPr>
        <p:sp>
          <p:nvSpPr>
            <p:cNvPr id="269" name="Google Shape;269;p23"/>
            <p:cNvSpPr/>
            <p:nvPr/>
          </p:nvSpPr>
          <p:spPr>
            <a:xfrm>
              <a:off x="212850" y="2988875"/>
              <a:ext cx="3977400" cy="3117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212850" y="4171075"/>
              <a:ext cx="3977400" cy="1617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212850" y="4695125"/>
              <a:ext cx="3977400" cy="1617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3"/>
          <p:cNvGrpSpPr/>
          <p:nvPr/>
        </p:nvGrpSpPr>
        <p:grpSpPr>
          <a:xfrm>
            <a:off x="4405920" y="621457"/>
            <a:ext cx="4555628" cy="4345175"/>
            <a:chOff x="4398400" y="666575"/>
            <a:chExt cx="4555628" cy="4345175"/>
          </a:xfrm>
        </p:grpSpPr>
        <p:grpSp>
          <p:nvGrpSpPr>
            <p:cNvPr id="273" name="Google Shape;273;p23"/>
            <p:cNvGrpSpPr/>
            <p:nvPr/>
          </p:nvGrpSpPr>
          <p:grpSpPr>
            <a:xfrm>
              <a:off x="4398400" y="666575"/>
              <a:ext cx="4555628" cy="4345175"/>
              <a:chOff x="4398400" y="666575"/>
              <a:chExt cx="4555628" cy="4345175"/>
            </a:xfrm>
          </p:grpSpPr>
          <p:grpSp>
            <p:nvGrpSpPr>
              <p:cNvPr id="274" name="Google Shape;274;p23"/>
              <p:cNvGrpSpPr/>
              <p:nvPr/>
            </p:nvGrpSpPr>
            <p:grpSpPr>
              <a:xfrm>
                <a:off x="4398400" y="666575"/>
                <a:ext cx="4555628" cy="4345175"/>
                <a:chOff x="4398400" y="666575"/>
                <a:chExt cx="4555628" cy="4345175"/>
              </a:xfrm>
            </p:grpSpPr>
            <p:pic>
              <p:nvPicPr>
                <p:cNvPr id="275" name="Google Shape;275;p23"/>
                <p:cNvPicPr preferRelativeResize="0"/>
                <p:nvPr/>
              </p:nvPicPr>
              <p:blipFill rotWithShape="1">
                <a:blip r:embed="rId4">
                  <a:alphaModFix/>
                </a:blip>
                <a:srcRect l="3753" b="62946"/>
                <a:stretch/>
              </p:blipFill>
              <p:spPr>
                <a:xfrm>
                  <a:off x="4398400" y="666575"/>
                  <a:ext cx="4555628" cy="1046825"/>
                </a:xfrm>
                <a:prstGeom prst="rect">
                  <a:avLst/>
                </a:prstGeom>
                <a:noFill/>
                <a:ln>
                  <a:noFill/>
                </a:ln>
              </p:spPr>
            </p:pic>
            <p:pic>
              <p:nvPicPr>
                <p:cNvPr id="276" name="Google Shape;276;p23"/>
                <p:cNvPicPr preferRelativeResize="0"/>
                <p:nvPr/>
              </p:nvPicPr>
              <p:blipFill rotWithShape="1">
                <a:blip r:embed="rId5">
                  <a:alphaModFix/>
                </a:blip>
                <a:srcRect l="3409" b="63554"/>
                <a:stretch/>
              </p:blipFill>
              <p:spPr>
                <a:xfrm>
                  <a:off x="4404863" y="1754200"/>
                  <a:ext cx="4542700" cy="1043500"/>
                </a:xfrm>
                <a:prstGeom prst="rect">
                  <a:avLst/>
                </a:prstGeom>
                <a:noFill/>
                <a:ln>
                  <a:noFill/>
                </a:ln>
              </p:spPr>
            </p:pic>
            <p:pic>
              <p:nvPicPr>
                <p:cNvPr id="277" name="Google Shape;277;p23"/>
                <p:cNvPicPr preferRelativeResize="0"/>
                <p:nvPr/>
              </p:nvPicPr>
              <p:blipFill rotWithShape="1">
                <a:blip r:embed="rId6">
                  <a:alphaModFix/>
                </a:blip>
                <a:srcRect l="3241" b="62588"/>
                <a:stretch/>
              </p:blipFill>
              <p:spPr>
                <a:xfrm>
                  <a:off x="4404875" y="3968243"/>
                  <a:ext cx="4542700" cy="1043507"/>
                </a:xfrm>
                <a:prstGeom prst="rect">
                  <a:avLst/>
                </a:prstGeom>
                <a:noFill/>
                <a:ln>
                  <a:noFill/>
                </a:ln>
              </p:spPr>
            </p:pic>
            <p:grpSp>
              <p:nvGrpSpPr>
                <p:cNvPr id="278" name="Google Shape;278;p23"/>
                <p:cNvGrpSpPr/>
                <p:nvPr/>
              </p:nvGrpSpPr>
              <p:grpSpPr>
                <a:xfrm>
                  <a:off x="4404613" y="2838512"/>
                  <a:ext cx="4543201" cy="1088926"/>
                  <a:chOff x="4404613" y="2838512"/>
                  <a:chExt cx="4543201" cy="1088926"/>
                </a:xfrm>
              </p:grpSpPr>
              <p:pic>
                <p:nvPicPr>
                  <p:cNvPr id="279" name="Google Shape;279;p23"/>
                  <p:cNvPicPr preferRelativeResize="0"/>
                  <p:nvPr/>
                </p:nvPicPr>
                <p:blipFill rotWithShape="1">
                  <a:blip r:embed="rId7">
                    <a:alphaModFix/>
                  </a:blip>
                  <a:srcRect l="3836" b="62984"/>
                  <a:stretch/>
                </p:blipFill>
                <p:spPr>
                  <a:xfrm>
                    <a:off x="4404613" y="2838512"/>
                    <a:ext cx="4543201" cy="1088926"/>
                  </a:xfrm>
                  <a:prstGeom prst="rect">
                    <a:avLst/>
                  </a:prstGeom>
                  <a:noFill/>
                  <a:ln>
                    <a:noFill/>
                  </a:ln>
                </p:spPr>
              </p:pic>
              <p:sp>
                <p:nvSpPr>
                  <p:cNvPr id="280" name="Google Shape;280;p23"/>
                  <p:cNvSpPr txBox="1"/>
                  <p:nvPr/>
                </p:nvSpPr>
                <p:spPr>
                  <a:xfrm>
                    <a:off x="8292638" y="3069878"/>
                    <a:ext cx="4947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grpSp>
          <p:sp>
            <p:nvSpPr>
              <p:cNvPr id="281" name="Google Shape;281;p23"/>
              <p:cNvSpPr txBox="1"/>
              <p:nvPr/>
            </p:nvSpPr>
            <p:spPr>
              <a:xfrm>
                <a:off x="8451049" y="2018125"/>
                <a:ext cx="2856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NA</a:t>
                </a:r>
                <a:endParaRPr sz="1300" b="1">
                  <a:solidFill>
                    <a:srgbClr val="B45F06"/>
                  </a:solidFill>
                </a:endParaRPr>
              </a:p>
            </p:txBody>
          </p:sp>
          <p:sp>
            <p:nvSpPr>
              <p:cNvPr id="282" name="Google Shape;282;p23"/>
              <p:cNvSpPr txBox="1"/>
              <p:nvPr/>
            </p:nvSpPr>
            <p:spPr>
              <a:xfrm>
                <a:off x="8520672" y="880650"/>
                <a:ext cx="3876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NA</a:t>
                </a:r>
                <a:endParaRPr sz="1300" b="1">
                  <a:solidFill>
                    <a:srgbClr val="B45F06"/>
                  </a:solidFill>
                </a:endParaRPr>
              </a:p>
            </p:txBody>
          </p:sp>
        </p:grpSp>
        <p:sp>
          <p:nvSpPr>
            <p:cNvPr id="283" name="Google Shape;283;p23"/>
            <p:cNvSpPr txBox="1"/>
            <p:nvPr/>
          </p:nvSpPr>
          <p:spPr>
            <a:xfrm>
              <a:off x="8292650" y="4171075"/>
              <a:ext cx="528000" cy="2307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Urban</a:t>
              </a:r>
              <a:endParaRPr sz="1300" b="1">
                <a:solidFill>
                  <a:srgbClr val="B45F0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txBox="1">
            <a:spLocks noGrp="1"/>
          </p:cNvSpPr>
          <p:nvPr>
            <p:ph type="sldNum" idx="12"/>
          </p:nvPr>
        </p:nvSpPr>
        <p:spPr>
          <a:xfrm>
            <a:off x="8761027" y="4846248"/>
            <a:ext cx="392700" cy="297300"/>
          </a:xfrm>
          <a:prstGeom prst="rect">
            <a:avLst/>
          </a:prstGeom>
        </p:spPr>
        <p:txBody>
          <a:bodyPr spcFirstLastPara="1" wrap="square" lIns="91425" tIns="91425" rIns="91425" bIns="91425" anchor="ctr" anchorCtr="0">
            <a:normAutofit fontScale="92500" lnSpcReduction="20000"/>
          </a:bodyPr>
          <a:lstStyle/>
          <a:p>
            <a:pPr marL="0" lvl="0" indent="0" algn="r" rtl="0">
              <a:spcBef>
                <a:spcPts val="0"/>
              </a:spcBef>
              <a:spcAft>
                <a:spcPts val="0"/>
              </a:spcAft>
              <a:buNone/>
            </a:pPr>
            <a:fld id="{00000000-1234-1234-1234-123412341234}" type="slidenum">
              <a:rPr lang="en-GB"/>
              <a:t>12</a:t>
            </a:fld>
            <a:endParaRPr/>
          </a:p>
        </p:txBody>
      </p:sp>
      <p:sp>
        <p:nvSpPr>
          <p:cNvPr id="289" name="Google Shape;289;p24"/>
          <p:cNvSpPr txBox="1"/>
          <p:nvPr/>
        </p:nvSpPr>
        <p:spPr>
          <a:xfrm>
            <a:off x="255650" y="714475"/>
            <a:ext cx="4131600" cy="1705200"/>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45700" anchor="t" anchorCtr="0">
            <a:noAutofit/>
          </a:bodyPr>
          <a:lstStyle/>
          <a:p>
            <a:pPr marL="194400" marR="0" lvl="0" indent="-162600" algn="l" rtl="0">
              <a:lnSpc>
                <a:spcPct val="150000"/>
              </a:lnSpc>
              <a:spcBef>
                <a:spcPts val="600"/>
              </a:spcBef>
              <a:spcAft>
                <a:spcPts val="0"/>
              </a:spcAft>
              <a:buSzPts val="1200"/>
              <a:buFont typeface="Calibri"/>
              <a:buChar char="●"/>
            </a:pPr>
            <a:r>
              <a:rPr lang="en-GB" sz="1200" b="1">
                <a:latin typeface="Calibri"/>
                <a:ea typeface="Calibri"/>
                <a:cs typeface="Calibri"/>
                <a:sym typeface="Calibri"/>
              </a:rPr>
              <a:t>Zürich-Kaserne, Switzerland, Urban station</a:t>
            </a:r>
            <a:endParaRPr sz="1200" b="1">
              <a:latin typeface="Calibri"/>
              <a:ea typeface="Calibri"/>
              <a:cs typeface="Calibri"/>
              <a:sym typeface="Calibri"/>
            </a:endParaRPr>
          </a:p>
          <a:p>
            <a:pPr marL="194400" marR="0" lvl="0" indent="-162600" algn="l" rtl="0">
              <a:lnSpc>
                <a:spcPct val="150000"/>
              </a:lnSpc>
              <a:spcBef>
                <a:spcPts val="0"/>
              </a:spcBef>
              <a:spcAft>
                <a:spcPts val="0"/>
              </a:spcAft>
              <a:buSzPts val="1200"/>
              <a:buFont typeface="Calibri"/>
              <a:buChar char="●"/>
            </a:pPr>
            <a:r>
              <a:rPr lang="en-GB" sz="1200">
                <a:latin typeface="Calibri"/>
                <a:ea typeface="Calibri"/>
                <a:cs typeface="Calibri"/>
                <a:sym typeface="Calibri"/>
              </a:rPr>
              <a:t>O</a:t>
            </a:r>
            <a:r>
              <a:rPr lang="en-GB" sz="1200" baseline="-25000">
                <a:latin typeface="Calibri"/>
                <a:ea typeface="Calibri"/>
                <a:cs typeface="Calibri"/>
                <a:sym typeface="Calibri"/>
              </a:rPr>
              <a:t>3</a:t>
            </a:r>
            <a:r>
              <a:rPr lang="en-GB" sz="1200">
                <a:latin typeface="Calibri"/>
                <a:ea typeface="Calibri"/>
                <a:cs typeface="Calibri"/>
                <a:sym typeface="Calibri"/>
              </a:rPr>
              <a:t> and NO</a:t>
            </a:r>
            <a:r>
              <a:rPr lang="en-GB" sz="1200" baseline="-25000">
                <a:latin typeface="Calibri"/>
                <a:ea typeface="Calibri"/>
                <a:cs typeface="Calibri"/>
                <a:sym typeface="Calibri"/>
              </a:rPr>
              <a:t>x</a:t>
            </a:r>
            <a:r>
              <a:rPr lang="en-GB" sz="1200">
                <a:latin typeface="Calibri"/>
                <a:ea typeface="Calibri"/>
                <a:cs typeface="Calibri"/>
                <a:sym typeface="Calibri"/>
              </a:rPr>
              <a:t> : </a:t>
            </a:r>
            <a:r>
              <a:rPr lang="en-GB" sz="1100">
                <a:solidFill>
                  <a:schemeClr val="dk1"/>
                </a:solidFill>
              </a:rPr>
              <a:t>a good agreement on their diurnal variations; varying peak concentrations</a:t>
            </a:r>
            <a:endParaRPr sz="1200">
              <a:latin typeface="Calibri"/>
              <a:ea typeface="Calibri"/>
              <a:cs typeface="Calibri"/>
              <a:sym typeface="Calibri"/>
            </a:endParaRPr>
          </a:p>
          <a:p>
            <a:pPr marL="194400" marR="0" lvl="0" indent="-162600" algn="l" rtl="0">
              <a:lnSpc>
                <a:spcPct val="150000"/>
              </a:lnSpc>
              <a:spcBef>
                <a:spcPts val="0"/>
              </a:spcBef>
              <a:spcAft>
                <a:spcPts val="0"/>
              </a:spcAft>
              <a:buSzPts val="1200"/>
              <a:buFont typeface="Calibri"/>
              <a:buChar char="●"/>
            </a:pPr>
            <a:r>
              <a:rPr lang="en-GB" sz="1200">
                <a:latin typeface="Calibri"/>
                <a:ea typeface="Calibri"/>
                <a:cs typeface="Calibri"/>
                <a:sym typeface="Calibri"/>
              </a:rPr>
              <a:t>VOCs: better performance for benzene, n-butane, ethane and ethene than ethanol</a:t>
            </a:r>
            <a:endParaRPr sz="1200">
              <a:latin typeface="Calibri"/>
              <a:ea typeface="Calibri"/>
              <a:cs typeface="Calibri"/>
              <a:sym typeface="Calibri"/>
            </a:endParaRPr>
          </a:p>
          <a:p>
            <a:pPr marL="194400" marR="0" lvl="0" indent="-162600" algn="l" rtl="0">
              <a:lnSpc>
                <a:spcPct val="150000"/>
              </a:lnSpc>
              <a:spcBef>
                <a:spcPts val="0"/>
              </a:spcBef>
              <a:spcAft>
                <a:spcPts val="0"/>
              </a:spcAft>
              <a:buSzPts val="1200"/>
              <a:buFont typeface="Calibri"/>
              <a:buChar char="●"/>
            </a:pPr>
            <a:r>
              <a:rPr lang="en-GB" sz="1200">
                <a:latin typeface="Calibri"/>
                <a:ea typeface="Calibri"/>
                <a:cs typeface="Calibri"/>
                <a:sym typeface="Calibri"/>
              </a:rPr>
              <a:t>Longer period comparison needed</a:t>
            </a:r>
            <a:endParaRPr sz="1200">
              <a:latin typeface="Calibri"/>
              <a:ea typeface="Calibri"/>
              <a:cs typeface="Calibri"/>
              <a:sym typeface="Calibri"/>
            </a:endParaRPr>
          </a:p>
        </p:txBody>
      </p:sp>
      <p:grpSp>
        <p:nvGrpSpPr>
          <p:cNvPr id="290" name="Google Shape;290;p24"/>
          <p:cNvGrpSpPr/>
          <p:nvPr/>
        </p:nvGrpSpPr>
        <p:grpSpPr>
          <a:xfrm>
            <a:off x="327050" y="2587575"/>
            <a:ext cx="3988803" cy="2075754"/>
            <a:chOff x="327050" y="2587575"/>
            <a:chExt cx="3988803" cy="2075754"/>
          </a:xfrm>
        </p:grpSpPr>
        <p:pic>
          <p:nvPicPr>
            <p:cNvPr id="291" name="Google Shape;291;p24"/>
            <p:cNvPicPr preferRelativeResize="0"/>
            <p:nvPr/>
          </p:nvPicPr>
          <p:blipFill rotWithShape="1">
            <a:blip r:embed="rId3">
              <a:alphaModFix/>
            </a:blip>
            <a:srcRect l="3409" b="62807"/>
            <a:stretch/>
          </p:blipFill>
          <p:spPr>
            <a:xfrm>
              <a:off x="327050" y="3703629"/>
              <a:ext cx="3970801" cy="959700"/>
            </a:xfrm>
            <a:prstGeom prst="rect">
              <a:avLst/>
            </a:prstGeom>
            <a:noFill/>
            <a:ln>
              <a:noFill/>
            </a:ln>
          </p:spPr>
        </p:pic>
        <p:pic>
          <p:nvPicPr>
            <p:cNvPr id="292" name="Google Shape;292;p24"/>
            <p:cNvPicPr preferRelativeResize="0"/>
            <p:nvPr/>
          </p:nvPicPr>
          <p:blipFill rotWithShape="1">
            <a:blip r:embed="rId4">
              <a:alphaModFix/>
            </a:blip>
            <a:srcRect l="3679" b="63351"/>
            <a:stretch/>
          </p:blipFill>
          <p:spPr>
            <a:xfrm>
              <a:off x="327050" y="2587575"/>
              <a:ext cx="3988803" cy="948156"/>
            </a:xfrm>
            <a:prstGeom prst="rect">
              <a:avLst/>
            </a:prstGeom>
            <a:noFill/>
            <a:ln>
              <a:noFill/>
            </a:ln>
          </p:spPr>
        </p:pic>
      </p:grpSp>
      <p:sp>
        <p:nvSpPr>
          <p:cNvPr id="293" name="Google Shape;293;p24"/>
          <p:cNvSpPr txBox="1">
            <a:spLocks noGrp="1"/>
          </p:cNvSpPr>
          <p:nvPr>
            <p:ph type="title"/>
          </p:nvPr>
        </p:nvSpPr>
        <p:spPr>
          <a:xfrm>
            <a:off x="200100" y="53600"/>
            <a:ext cx="8404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20"/>
              <a:t>Comparison of O</a:t>
            </a:r>
            <a:r>
              <a:rPr lang="en-GB" sz="2620" baseline="-25000"/>
              <a:t>3</a:t>
            </a:r>
            <a:r>
              <a:rPr lang="en-GB" sz="2620"/>
              <a:t>-NO</a:t>
            </a:r>
            <a:r>
              <a:rPr lang="en-GB" sz="2620" baseline="-25000"/>
              <a:t>x</a:t>
            </a:r>
            <a:r>
              <a:rPr lang="en-GB" sz="2620"/>
              <a:t>-VOC</a:t>
            </a:r>
            <a:endParaRPr sz="2620">
              <a:solidFill>
                <a:srgbClr val="B45F06"/>
              </a:solidFill>
            </a:endParaRPr>
          </a:p>
        </p:txBody>
      </p:sp>
      <p:pic>
        <p:nvPicPr>
          <p:cNvPr id="294" name="Google Shape;294;p24"/>
          <p:cNvPicPr preferRelativeResize="0"/>
          <p:nvPr/>
        </p:nvPicPr>
        <p:blipFill rotWithShape="1">
          <a:blip r:embed="rId5">
            <a:alphaModFix/>
          </a:blip>
          <a:srcRect l="3241" b="62588"/>
          <a:stretch/>
        </p:blipFill>
        <p:spPr>
          <a:xfrm>
            <a:off x="4843700" y="3999218"/>
            <a:ext cx="3963602" cy="1043507"/>
          </a:xfrm>
          <a:prstGeom prst="rect">
            <a:avLst/>
          </a:prstGeom>
          <a:noFill/>
          <a:ln>
            <a:noFill/>
          </a:ln>
        </p:spPr>
      </p:pic>
      <p:grpSp>
        <p:nvGrpSpPr>
          <p:cNvPr id="295" name="Google Shape;295;p24"/>
          <p:cNvGrpSpPr/>
          <p:nvPr/>
        </p:nvGrpSpPr>
        <p:grpSpPr>
          <a:xfrm>
            <a:off x="4841888" y="53600"/>
            <a:ext cx="3967201" cy="1922800"/>
            <a:chOff x="4841888" y="53600"/>
            <a:chExt cx="3967201" cy="1922800"/>
          </a:xfrm>
        </p:grpSpPr>
        <p:pic>
          <p:nvPicPr>
            <p:cNvPr id="296" name="Google Shape;296;p24"/>
            <p:cNvPicPr preferRelativeResize="0"/>
            <p:nvPr/>
          </p:nvPicPr>
          <p:blipFill rotWithShape="1">
            <a:blip r:embed="rId6">
              <a:alphaModFix/>
            </a:blip>
            <a:srcRect l="3586" b="62891"/>
            <a:stretch/>
          </p:blipFill>
          <p:spPr>
            <a:xfrm>
              <a:off x="4843062" y="1007725"/>
              <a:ext cx="3964877" cy="968675"/>
            </a:xfrm>
            <a:prstGeom prst="rect">
              <a:avLst/>
            </a:prstGeom>
            <a:noFill/>
            <a:ln>
              <a:noFill/>
            </a:ln>
          </p:spPr>
        </p:pic>
        <p:pic>
          <p:nvPicPr>
            <p:cNvPr id="297" name="Google Shape;297;p24"/>
            <p:cNvPicPr preferRelativeResize="0"/>
            <p:nvPr/>
          </p:nvPicPr>
          <p:blipFill rotWithShape="1">
            <a:blip r:embed="rId7">
              <a:alphaModFix/>
            </a:blip>
            <a:srcRect l="3456" b="63229"/>
            <a:stretch/>
          </p:blipFill>
          <p:spPr>
            <a:xfrm>
              <a:off x="4841888" y="53600"/>
              <a:ext cx="3967201" cy="908240"/>
            </a:xfrm>
            <a:prstGeom prst="rect">
              <a:avLst/>
            </a:prstGeom>
            <a:noFill/>
            <a:ln>
              <a:noFill/>
            </a:ln>
          </p:spPr>
        </p:pic>
      </p:grpSp>
      <p:grpSp>
        <p:nvGrpSpPr>
          <p:cNvPr id="298" name="Google Shape;298;p24"/>
          <p:cNvGrpSpPr/>
          <p:nvPr/>
        </p:nvGrpSpPr>
        <p:grpSpPr>
          <a:xfrm>
            <a:off x="4845500" y="2012387"/>
            <a:ext cx="3960003" cy="1936751"/>
            <a:chOff x="4845500" y="2012387"/>
            <a:chExt cx="3960003" cy="1936751"/>
          </a:xfrm>
        </p:grpSpPr>
        <p:pic>
          <p:nvPicPr>
            <p:cNvPr id="299" name="Google Shape;299;p24"/>
            <p:cNvPicPr preferRelativeResize="0"/>
            <p:nvPr/>
          </p:nvPicPr>
          <p:blipFill rotWithShape="1">
            <a:blip r:embed="rId8">
              <a:alphaModFix/>
            </a:blip>
            <a:srcRect l="3901" b="63094"/>
            <a:stretch/>
          </p:blipFill>
          <p:spPr>
            <a:xfrm>
              <a:off x="4845500" y="2998738"/>
              <a:ext cx="3959997" cy="950401"/>
            </a:xfrm>
            <a:prstGeom prst="rect">
              <a:avLst/>
            </a:prstGeom>
            <a:noFill/>
            <a:ln>
              <a:noFill/>
            </a:ln>
          </p:spPr>
        </p:pic>
        <p:pic>
          <p:nvPicPr>
            <p:cNvPr id="300" name="Google Shape;300;p24"/>
            <p:cNvPicPr preferRelativeResize="0"/>
            <p:nvPr/>
          </p:nvPicPr>
          <p:blipFill rotWithShape="1">
            <a:blip r:embed="rId9">
              <a:alphaModFix/>
            </a:blip>
            <a:srcRect l="3956" b="63001"/>
            <a:stretch/>
          </p:blipFill>
          <p:spPr>
            <a:xfrm>
              <a:off x="4845500" y="2012387"/>
              <a:ext cx="3960003" cy="95039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5"/>
          <p:cNvSpPr txBox="1">
            <a:spLocks noGrp="1"/>
          </p:cNvSpPr>
          <p:nvPr>
            <p:ph type="title"/>
          </p:nvPr>
        </p:nvSpPr>
        <p:spPr>
          <a:xfrm>
            <a:off x="528975" y="124125"/>
            <a:ext cx="8151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520"/>
              <a:t>Summary </a:t>
            </a:r>
            <a:endParaRPr sz="2520"/>
          </a:p>
        </p:txBody>
      </p:sp>
      <p:sp>
        <p:nvSpPr>
          <p:cNvPr id="306" name="Google Shape;306;p25"/>
          <p:cNvSpPr txBox="1">
            <a:spLocks noGrp="1"/>
          </p:cNvSpPr>
          <p:nvPr>
            <p:ph type="sldNum" idx="12"/>
          </p:nvPr>
        </p:nvSpPr>
        <p:spPr>
          <a:xfrm>
            <a:off x="8620883" y="48265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13</a:t>
            </a:fld>
            <a:endParaRPr/>
          </a:p>
        </p:txBody>
      </p:sp>
      <p:sp>
        <p:nvSpPr>
          <p:cNvPr id="307" name="Google Shape;307;p25"/>
          <p:cNvSpPr txBox="1"/>
          <p:nvPr/>
        </p:nvSpPr>
        <p:spPr>
          <a:xfrm>
            <a:off x="431150" y="798650"/>
            <a:ext cx="8505600" cy="3926100"/>
          </a:xfrm>
          <a:prstGeom prst="rect">
            <a:avLst/>
          </a:prstGeom>
          <a:noFill/>
          <a:ln>
            <a:noFill/>
          </a:ln>
        </p:spPr>
        <p:txBody>
          <a:bodyPr spcFirstLastPara="1" wrap="square" lIns="91425" tIns="45700" rIns="91425" bIns="45700" anchor="t" anchorCtr="0">
            <a:noAutofit/>
          </a:bodyPr>
          <a:lstStyle/>
          <a:p>
            <a:pPr marL="244800" lvl="0" indent="-230350" algn="l" rtl="0">
              <a:lnSpc>
                <a:spcPct val="150000"/>
              </a:lnSpc>
              <a:spcBef>
                <a:spcPts val="60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First intensive comparisons of VOCs for many years</a:t>
            </a:r>
            <a:endParaRPr sz="1700">
              <a:solidFill>
                <a:schemeClr val="dk1"/>
              </a:solidFill>
              <a:latin typeface="Calibri"/>
              <a:ea typeface="Calibri"/>
              <a:cs typeface="Calibri"/>
              <a:sym typeface="Calibri"/>
            </a:endParaRPr>
          </a:p>
          <a:p>
            <a:pPr marL="244800" lvl="0" indent="-230350" algn="l" rtl="0">
              <a:lnSpc>
                <a:spcPct val="150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Comparisons are limited by the lack of hourly measurements at low altitude</a:t>
            </a:r>
            <a:endParaRPr sz="1700">
              <a:solidFill>
                <a:schemeClr val="dk1"/>
              </a:solidFill>
              <a:latin typeface="Calibri"/>
              <a:ea typeface="Calibri"/>
              <a:cs typeface="Calibri"/>
              <a:sym typeface="Calibri"/>
            </a:endParaRPr>
          </a:p>
          <a:p>
            <a:pPr marL="244800" lvl="0" indent="-230350" algn="l" rtl="0">
              <a:lnSpc>
                <a:spcPct val="150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Based on current results, hydrocarbon VOCs are modelled better than OVOCs</a:t>
            </a:r>
            <a:endParaRPr sz="1700">
              <a:solidFill>
                <a:schemeClr val="dk1"/>
              </a:solidFill>
              <a:latin typeface="Calibri"/>
              <a:ea typeface="Calibri"/>
              <a:cs typeface="Calibri"/>
              <a:sym typeface="Calibri"/>
            </a:endParaRPr>
          </a:p>
          <a:p>
            <a:pPr marL="244800" lvl="0" indent="-230350" algn="l" rtl="0">
              <a:lnSpc>
                <a:spcPct val="150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Mixed results are found for most VOCs, e.g. varying performance across stations </a:t>
            </a:r>
            <a:endParaRPr sz="1700">
              <a:solidFill>
                <a:schemeClr val="dk1"/>
              </a:solidFill>
              <a:latin typeface="Calibri"/>
              <a:ea typeface="Calibri"/>
              <a:cs typeface="Calibri"/>
              <a:sym typeface="Calibri"/>
            </a:endParaRPr>
          </a:p>
          <a:p>
            <a:pPr marL="244800" lvl="0" indent="-230350" algn="l" rtl="0">
              <a:lnSpc>
                <a:spcPct val="150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Longer period (e.g., a full year) comparisons are required to draw more general conclusions</a:t>
            </a:r>
            <a:endParaRPr sz="1700">
              <a:solidFill>
                <a:schemeClr val="dk1"/>
              </a:solidFill>
              <a:latin typeface="Calibri"/>
              <a:ea typeface="Calibri"/>
              <a:cs typeface="Calibri"/>
              <a:sym typeface="Calibri"/>
            </a:endParaRPr>
          </a:p>
          <a:p>
            <a:pPr marL="244800" lvl="0" indent="-230350" algn="l" rtl="0">
              <a:lnSpc>
                <a:spcPct val="150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Ideally, simultaneous measurements of  VOCs, O</a:t>
            </a:r>
            <a:r>
              <a:rPr lang="en-GB" sz="1700" baseline="-25000">
                <a:solidFill>
                  <a:schemeClr val="dk1"/>
                </a:solidFill>
                <a:latin typeface="Calibri"/>
                <a:ea typeface="Calibri"/>
                <a:cs typeface="Calibri"/>
                <a:sym typeface="Calibri"/>
              </a:rPr>
              <a:t>3</a:t>
            </a:r>
            <a:r>
              <a:rPr lang="en-GB" sz="1700">
                <a:solidFill>
                  <a:schemeClr val="dk1"/>
                </a:solidFill>
                <a:latin typeface="Calibri"/>
                <a:ea typeface="Calibri"/>
                <a:cs typeface="Calibri"/>
                <a:sym typeface="Calibri"/>
              </a:rPr>
              <a:t> and NO</a:t>
            </a:r>
            <a:r>
              <a:rPr lang="en-GB" sz="1700" baseline="-25000">
                <a:solidFill>
                  <a:schemeClr val="dk1"/>
                </a:solidFill>
                <a:latin typeface="Calibri"/>
                <a:ea typeface="Calibri"/>
                <a:cs typeface="Calibri"/>
                <a:sym typeface="Calibri"/>
              </a:rPr>
              <a:t>x</a:t>
            </a:r>
            <a:r>
              <a:rPr lang="en-GB" sz="1700">
                <a:solidFill>
                  <a:schemeClr val="dk1"/>
                </a:solidFill>
                <a:latin typeface="Calibri"/>
                <a:ea typeface="Calibri"/>
                <a:cs typeface="Calibri"/>
                <a:sym typeface="Calibri"/>
              </a:rPr>
              <a:t> at the same location are required</a:t>
            </a:r>
            <a:endParaRPr sz="1700">
              <a:solidFill>
                <a:schemeClr val="dk1"/>
              </a:solidFill>
              <a:latin typeface="Calibri"/>
              <a:ea typeface="Calibri"/>
              <a:cs typeface="Calibri"/>
              <a:sym typeface="Calibri"/>
            </a:endParaRPr>
          </a:p>
          <a:p>
            <a:pPr marL="244800" lvl="0" indent="-230350" algn="l" rtl="0">
              <a:lnSpc>
                <a:spcPct val="150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Discussion with measurement and emission experts needed</a:t>
            </a:r>
            <a:endParaRPr sz="1700">
              <a:solidFill>
                <a:schemeClr val="dk1"/>
              </a:solidFill>
              <a:latin typeface="Calibri"/>
              <a:ea typeface="Calibri"/>
              <a:cs typeface="Calibri"/>
              <a:sym typeface="Calibri"/>
            </a:endParaRPr>
          </a:p>
          <a:p>
            <a:pPr marL="244800" lvl="0" indent="-230350" algn="l" rtl="0">
              <a:lnSpc>
                <a:spcPct val="150000"/>
              </a:lnSpc>
              <a:spcBef>
                <a:spcPts val="0"/>
              </a:spcBef>
              <a:spcAft>
                <a:spcPts val="0"/>
              </a:spcAft>
              <a:buClr>
                <a:schemeClr val="dk1"/>
              </a:buClr>
              <a:buSzPts val="1700"/>
              <a:buFont typeface="Calibri"/>
              <a:buChar char="●"/>
            </a:pPr>
            <a:r>
              <a:rPr lang="en-GB" sz="1700">
                <a:solidFill>
                  <a:schemeClr val="dk1"/>
                </a:solidFill>
                <a:latin typeface="Calibri"/>
                <a:ea typeface="Calibri"/>
                <a:cs typeface="Calibri"/>
                <a:sym typeface="Calibri"/>
              </a:rPr>
              <a:t>This work will continue</a:t>
            </a:r>
            <a:endParaRPr sz="17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6"/>
          <p:cNvPicPr preferRelativeResize="0"/>
          <p:nvPr/>
        </p:nvPicPr>
        <p:blipFill rotWithShape="1">
          <a:blip r:embed="rId3">
            <a:alphaModFix/>
          </a:blip>
          <a:srcRect l="47571" r="3125"/>
          <a:stretch/>
        </p:blipFill>
        <p:spPr>
          <a:xfrm>
            <a:off x="6320175" y="4506950"/>
            <a:ext cx="1284412" cy="572700"/>
          </a:xfrm>
          <a:prstGeom prst="rect">
            <a:avLst/>
          </a:prstGeom>
          <a:noFill/>
          <a:ln>
            <a:noFill/>
          </a:ln>
        </p:spPr>
      </p:pic>
      <p:sp>
        <p:nvSpPr>
          <p:cNvPr id="313" name="Google Shape;313;p26"/>
          <p:cNvSpPr txBox="1">
            <a:spLocks noGrp="1"/>
          </p:cNvSpPr>
          <p:nvPr>
            <p:ph type="title"/>
          </p:nvPr>
        </p:nvSpPr>
        <p:spPr>
          <a:xfrm>
            <a:off x="468975" y="445025"/>
            <a:ext cx="83634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990"/>
              <a:buFont typeface="Arial"/>
              <a:buNone/>
            </a:pPr>
            <a:r>
              <a:rPr lang="en-GB" sz="2500"/>
              <a:t>Acknowledgement</a:t>
            </a:r>
            <a:endParaRPr sz="2500"/>
          </a:p>
        </p:txBody>
      </p:sp>
      <p:sp>
        <p:nvSpPr>
          <p:cNvPr id="314" name="Google Shape;314;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Clr>
                <a:schemeClr val="dk1"/>
              </a:buClr>
              <a:buSzPts val="1800"/>
              <a:buChar char="●"/>
            </a:pPr>
            <a:r>
              <a:rPr lang="en-GB">
                <a:solidFill>
                  <a:schemeClr val="dk1"/>
                </a:solidFill>
              </a:rPr>
              <a:t>We gratefully acknowledge the time and effort invested in this comprehensive measurement campaign, as well as all other VOC measurements conducted over the years</a:t>
            </a:r>
            <a:endParaRPr>
              <a:solidFill>
                <a:schemeClr val="dk1"/>
              </a:solidFill>
            </a:endParaRPr>
          </a:p>
          <a:p>
            <a:pPr marL="457200" lvl="0" indent="-342900" algn="l" rtl="0">
              <a:lnSpc>
                <a:spcPct val="150000"/>
              </a:lnSpc>
              <a:spcBef>
                <a:spcPts val="1000"/>
              </a:spcBef>
              <a:spcAft>
                <a:spcPts val="1000"/>
              </a:spcAft>
              <a:buClr>
                <a:schemeClr val="dk1"/>
              </a:buClr>
              <a:buSzPts val="1800"/>
              <a:buChar char="●"/>
            </a:pPr>
            <a:r>
              <a:rPr lang="en-GB">
                <a:solidFill>
                  <a:schemeClr val="dk1"/>
                </a:solidFill>
              </a:rPr>
              <a:t>We express our gratitude to the UK NAEI community for providing us with the VOC speciation data</a:t>
            </a:r>
            <a:endParaRPr>
              <a:solidFill>
                <a:schemeClr val="dk1"/>
              </a:solidFill>
            </a:endParaRPr>
          </a:p>
        </p:txBody>
      </p:sp>
      <p:pic>
        <p:nvPicPr>
          <p:cNvPr id="315" name="Google Shape;315;p26"/>
          <p:cNvPicPr preferRelativeResize="0"/>
          <p:nvPr/>
        </p:nvPicPr>
        <p:blipFill>
          <a:blip r:embed="rId4">
            <a:alphaModFix/>
          </a:blip>
          <a:stretch>
            <a:fillRect/>
          </a:stretch>
        </p:blipFill>
        <p:spPr>
          <a:xfrm>
            <a:off x="7512950" y="4620713"/>
            <a:ext cx="1631051" cy="407750"/>
          </a:xfrm>
          <a:prstGeom prst="rect">
            <a:avLst/>
          </a:prstGeom>
          <a:noFill/>
          <a:ln>
            <a:noFill/>
          </a:ln>
        </p:spPr>
      </p:pic>
      <p:pic>
        <p:nvPicPr>
          <p:cNvPr id="316" name="Google Shape;316;p26"/>
          <p:cNvPicPr preferRelativeResize="0"/>
          <p:nvPr/>
        </p:nvPicPr>
        <p:blipFill>
          <a:blip r:embed="rId5">
            <a:alphaModFix/>
          </a:blip>
          <a:stretch>
            <a:fillRect/>
          </a:stretch>
        </p:blipFill>
        <p:spPr>
          <a:xfrm>
            <a:off x="0" y="4506950"/>
            <a:ext cx="5353948" cy="635275"/>
          </a:xfrm>
          <a:prstGeom prst="rect">
            <a:avLst/>
          </a:prstGeom>
          <a:noFill/>
          <a:ln>
            <a:noFill/>
          </a:ln>
        </p:spPr>
      </p:pic>
      <p:pic>
        <p:nvPicPr>
          <p:cNvPr id="317" name="Google Shape;317;p26"/>
          <p:cNvPicPr preferRelativeResize="0"/>
          <p:nvPr/>
        </p:nvPicPr>
        <p:blipFill rotWithShape="1">
          <a:blip r:embed="rId3">
            <a:alphaModFix/>
          </a:blip>
          <a:srcRect l="6164" r="59437"/>
          <a:stretch/>
        </p:blipFill>
        <p:spPr>
          <a:xfrm>
            <a:off x="5353950" y="4506950"/>
            <a:ext cx="994050" cy="635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B03E419E-A244-C2C5-DB59-9E5D06F898CE}"/>
              </a:ext>
            </a:extLst>
          </p:cNvPr>
          <p:cNvPicPr>
            <a:picLocks noChangeAspect="1"/>
          </p:cNvPicPr>
          <p:nvPr/>
        </p:nvPicPr>
        <p:blipFill rotWithShape="1">
          <a:blip r:embed="rId2"/>
          <a:srcRect l="2599" t="-1273" r="-226" b="62182"/>
          <a:stretch/>
        </p:blipFill>
        <p:spPr>
          <a:xfrm>
            <a:off x="914401" y="715231"/>
            <a:ext cx="6893349" cy="1716494"/>
          </a:xfrm>
          <a:prstGeom prst="rect">
            <a:avLst/>
          </a:prstGeom>
        </p:spPr>
      </p:pic>
      <p:pic>
        <p:nvPicPr>
          <p:cNvPr id="4" name="Picture 4" descr="Chart, histogram&#10;&#10;Description automatically generated">
            <a:extLst>
              <a:ext uri="{FF2B5EF4-FFF2-40B4-BE49-F238E27FC236}">
                <a16:creationId xmlns:a16="http://schemas.microsoft.com/office/drawing/2014/main" id="{27B2B7B8-C70E-6FEE-7B70-6C6CF53CC30F}"/>
              </a:ext>
            </a:extLst>
          </p:cNvPr>
          <p:cNvPicPr>
            <a:picLocks noChangeAspect="1"/>
          </p:cNvPicPr>
          <p:nvPr/>
        </p:nvPicPr>
        <p:blipFill rotWithShape="1">
          <a:blip r:embed="rId3"/>
          <a:srcRect l="3226" t="-66" r="-115" b="63158"/>
          <a:stretch/>
        </p:blipFill>
        <p:spPr>
          <a:xfrm>
            <a:off x="914400" y="2959554"/>
            <a:ext cx="6866127" cy="1601977"/>
          </a:xfrm>
          <a:prstGeom prst="rect">
            <a:avLst/>
          </a:prstGeom>
        </p:spPr>
      </p:pic>
    </p:spTree>
    <p:extLst>
      <p:ext uri="{BB962C8B-B14F-4D97-AF65-F5344CB8AC3E}">
        <p14:creationId xmlns:p14="http://schemas.microsoft.com/office/powerpoint/2010/main" val="1845948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p:nvPr/>
        </p:nvSpPr>
        <p:spPr>
          <a:xfrm>
            <a:off x="7076300" y="4191575"/>
            <a:ext cx="1845300" cy="5001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GB" sz="1400" i="0" u="none" strike="noStrike" cap="none">
                <a:solidFill>
                  <a:srgbClr val="C00000"/>
                </a:solidFill>
              </a:rPr>
              <a:t>Respiratory disease; Plant impairment </a:t>
            </a:r>
            <a:endParaRPr sz="1400" i="0" u="none" strike="noStrike" cap="none">
              <a:solidFill>
                <a:srgbClr val="C00000"/>
              </a:solidFill>
            </a:endParaRPr>
          </a:p>
        </p:txBody>
      </p:sp>
      <p:grpSp>
        <p:nvGrpSpPr>
          <p:cNvPr id="68" name="Google Shape;68;p14"/>
          <p:cNvGrpSpPr/>
          <p:nvPr/>
        </p:nvGrpSpPr>
        <p:grpSpPr>
          <a:xfrm>
            <a:off x="7682123" y="1979487"/>
            <a:ext cx="997286" cy="2103704"/>
            <a:chOff x="9652981" y="810170"/>
            <a:chExt cx="1776110" cy="3190330"/>
          </a:xfrm>
        </p:grpSpPr>
        <p:pic>
          <p:nvPicPr>
            <p:cNvPr id="69" name="Google Shape;69;p14"/>
            <p:cNvPicPr preferRelativeResize="0"/>
            <p:nvPr/>
          </p:nvPicPr>
          <p:blipFill rotWithShape="1">
            <a:blip r:embed="rId3">
              <a:alphaModFix/>
            </a:blip>
            <a:srcRect t="22142" b="22612"/>
            <a:stretch/>
          </p:blipFill>
          <p:spPr>
            <a:xfrm>
              <a:off x="9757365" y="2883069"/>
              <a:ext cx="1671726" cy="1117431"/>
            </a:xfrm>
            <a:prstGeom prst="rect">
              <a:avLst/>
            </a:prstGeom>
            <a:noFill/>
            <a:ln>
              <a:noFill/>
            </a:ln>
          </p:spPr>
        </p:pic>
        <p:pic>
          <p:nvPicPr>
            <p:cNvPr id="70" name="Google Shape;70;p14"/>
            <p:cNvPicPr preferRelativeResize="0"/>
            <p:nvPr/>
          </p:nvPicPr>
          <p:blipFill rotWithShape="1">
            <a:blip r:embed="rId4">
              <a:alphaModFix/>
            </a:blip>
            <a:srcRect r="54887"/>
            <a:stretch/>
          </p:blipFill>
          <p:spPr>
            <a:xfrm>
              <a:off x="9652981" y="810170"/>
              <a:ext cx="1776110" cy="1973564"/>
            </a:xfrm>
            <a:prstGeom prst="rect">
              <a:avLst/>
            </a:prstGeom>
            <a:noFill/>
            <a:ln>
              <a:noFill/>
            </a:ln>
          </p:spPr>
        </p:pic>
      </p:grpSp>
      <p:grpSp>
        <p:nvGrpSpPr>
          <p:cNvPr id="71" name="Google Shape;71;p14"/>
          <p:cNvGrpSpPr/>
          <p:nvPr/>
        </p:nvGrpSpPr>
        <p:grpSpPr>
          <a:xfrm>
            <a:off x="194616" y="1979505"/>
            <a:ext cx="2921175" cy="2796185"/>
            <a:chOff x="259488" y="2639340"/>
            <a:chExt cx="3894900" cy="3728247"/>
          </a:xfrm>
        </p:grpSpPr>
        <p:sp>
          <p:nvSpPr>
            <p:cNvPr id="72" name="Google Shape;72;p14"/>
            <p:cNvSpPr txBox="1"/>
            <p:nvPr/>
          </p:nvSpPr>
          <p:spPr>
            <a:xfrm>
              <a:off x="259488" y="5413287"/>
              <a:ext cx="3894900" cy="954300"/>
            </a:xfrm>
            <a:prstGeom prst="rect">
              <a:avLst/>
            </a:prstGeom>
            <a:solidFill>
              <a:schemeClr val="l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400" i="0" u="none" strike="noStrike" cap="none">
                  <a:solidFill>
                    <a:schemeClr val="dk1"/>
                  </a:solidFill>
                </a:rPr>
                <a:t>Vegetation; Biomass burning; Solvent usage; Fuel production and combustion; Motor vehicles</a:t>
              </a:r>
              <a:endParaRPr sz="1400">
                <a:solidFill>
                  <a:schemeClr val="dk1"/>
                </a:solidFill>
              </a:endParaRPr>
            </a:p>
          </p:txBody>
        </p:sp>
        <p:pic>
          <p:nvPicPr>
            <p:cNvPr id="73" name="Google Shape;73;p14"/>
            <p:cNvPicPr preferRelativeResize="0"/>
            <p:nvPr/>
          </p:nvPicPr>
          <p:blipFill rotWithShape="1">
            <a:blip r:embed="rId5">
              <a:alphaModFix/>
            </a:blip>
            <a:srcRect t="21379" b="21379"/>
            <a:stretch/>
          </p:blipFill>
          <p:spPr>
            <a:xfrm>
              <a:off x="2462007" y="4593279"/>
              <a:ext cx="1210331" cy="738752"/>
            </a:xfrm>
            <a:prstGeom prst="rect">
              <a:avLst/>
            </a:prstGeom>
            <a:noFill/>
            <a:ln>
              <a:noFill/>
            </a:ln>
          </p:spPr>
        </p:pic>
        <p:pic>
          <p:nvPicPr>
            <p:cNvPr id="74" name="Google Shape;74;p14"/>
            <p:cNvPicPr preferRelativeResize="0"/>
            <p:nvPr/>
          </p:nvPicPr>
          <p:blipFill rotWithShape="1">
            <a:blip r:embed="rId6">
              <a:alphaModFix/>
            </a:blip>
            <a:srcRect l="11259" t="2553" r="11352"/>
            <a:stretch/>
          </p:blipFill>
          <p:spPr>
            <a:xfrm>
              <a:off x="1362072" y="4115987"/>
              <a:ext cx="1321326" cy="1293246"/>
            </a:xfrm>
            <a:prstGeom prst="rect">
              <a:avLst/>
            </a:prstGeom>
            <a:noFill/>
            <a:ln>
              <a:noFill/>
            </a:ln>
          </p:spPr>
        </p:pic>
        <p:pic>
          <p:nvPicPr>
            <p:cNvPr id="75" name="Google Shape;75;p14"/>
            <p:cNvPicPr preferRelativeResize="0"/>
            <p:nvPr/>
          </p:nvPicPr>
          <p:blipFill rotWithShape="1">
            <a:blip r:embed="rId7">
              <a:alphaModFix/>
            </a:blip>
            <a:srcRect/>
            <a:stretch/>
          </p:blipFill>
          <p:spPr>
            <a:xfrm>
              <a:off x="2081571" y="2639343"/>
              <a:ext cx="1756956" cy="1448400"/>
            </a:xfrm>
            <a:prstGeom prst="rect">
              <a:avLst/>
            </a:prstGeom>
            <a:noFill/>
            <a:ln>
              <a:noFill/>
            </a:ln>
          </p:spPr>
        </p:pic>
        <p:pic>
          <p:nvPicPr>
            <p:cNvPr id="76" name="Google Shape;76;p14"/>
            <p:cNvPicPr preferRelativeResize="0"/>
            <p:nvPr/>
          </p:nvPicPr>
          <p:blipFill rotWithShape="1">
            <a:blip r:embed="rId8">
              <a:alphaModFix/>
            </a:blip>
            <a:srcRect/>
            <a:stretch/>
          </p:blipFill>
          <p:spPr>
            <a:xfrm>
              <a:off x="346155" y="2639340"/>
              <a:ext cx="1689305" cy="1448404"/>
            </a:xfrm>
            <a:prstGeom prst="rect">
              <a:avLst/>
            </a:prstGeom>
            <a:noFill/>
            <a:ln>
              <a:noFill/>
            </a:ln>
          </p:spPr>
        </p:pic>
        <p:grpSp>
          <p:nvGrpSpPr>
            <p:cNvPr id="77" name="Google Shape;77;p14"/>
            <p:cNvGrpSpPr/>
            <p:nvPr/>
          </p:nvGrpSpPr>
          <p:grpSpPr>
            <a:xfrm>
              <a:off x="440526" y="4197753"/>
              <a:ext cx="963804" cy="1190565"/>
              <a:chOff x="3162361" y="2168854"/>
              <a:chExt cx="4174120" cy="5555598"/>
            </a:xfrm>
          </p:grpSpPr>
          <p:pic>
            <p:nvPicPr>
              <p:cNvPr id="78" name="Google Shape;78;p14"/>
              <p:cNvPicPr preferRelativeResize="0"/>
              <p:nvPr/>
            </p:nvPicPr>
            <p:blipFill rotWithShape="1">
              <a:blip r:embed="rId9">
                <a:alphaModFix/>
              </a:blip>
              <a:srcRect l="31891" t="12172" r="27601" b="13195"/>
              <a:stretch/>
            </p:blipFill>
            <p:spPr>
              <a:xfrm>
                <a:off x="3162361" y="2168854"/>
                <a:ext cx="4174120" cy="5555598"/>
              </a:xfrm>
              <a:prstGeom prst="rect">
                <a:avLst/>
              </a:prstGeom>
              <a:noFill/>
              <a:ln>
                <a:noFill/>
              </a:ln>
            </p:spPr>
          </p:pic>
          <p:sp>
            <p:nvSpPr>
              <p:cNvPr id="79" name="Google Shape;79;p14"/>
              <p:cNvSpPr txBox="1"/>
              <p:nvPr/>
            </p:nvSpPr>
            <p:spPr>
              <a:xfrm>
                <a:off x="3445736" y="5099617"/>
                <a:ext cx="3183300" cy="1292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900">
                    <a:solidFill>
                      <a:schemeClr val="dk1"/>
                    </a:solidFill>
                    <a:latin typeface="Calibri"/>
                    <a:ea typeface="Calibri"/>
                    <a:cs typeface="Calibri"/>
                    <a:sym typeface="Calibri"/>
                  </a:rPr>
                  <a:t>Solvent</a:t>
                </a:r>
                <a:endParaRPr sz="900">
                  <a:solidFill>
                    <a:schemeClr val="dk1"/>
                  </a:solidFill>
                  <a:latin typeface="Calibri"/>
                  <a:ea typeface="Calibri"/>
                  <a:cs typeface="Calibri"/>
                  <a:sym typeface="Calibri"/>
                </a:endParaRPr>
              </a:p>
            </p:txBody>
          </p:sp>
        </p:grpSp>
      </p:grpSp>
      <p:grpSp>
        <p:nvGrpSpPr>
          <p:cNvPr id="80" name="Google Shape;80;p14"/>
          <p:cNvGrpSpPr/>
          <p:nvPr/>
        </p:nvGrpSpPr>
        <p:grpSpPr>
          <a:xfrm>
            <a:off x="5511221" y="3424850"/>
            <a:ext cx="2085309" cy="1100700"/>
            <a:chOff x="7489607" y="4566479"/>
            <a:chExt cx="2640300" cy="1467600"/>
          </a:xfrm>
        </p:grpSpPr>
        <p:sp>
          <p:nvSpPr>
            <p:cNvPr id="81" name="Google Shape;81;p14"/>
            <p:cNvSpPr/>
            <p:nvPr/>
          </p:nvSpPr>
          <p:spPr>
            <a:xfrm>
              <a:off x="7489607" y="4808879"/>
              <a:ext cx="1995900" cy="1225200"/>
            </a:xfrm>
            <a:prstGeom prst="ellipse">
              <a:avLst/>
            </a:prstGeom>
            <a:noFill/>
            <a:ln w="28575" cap="flat" cmpd="sng">
              <a:solidFill>
                <a:srgbClr val="C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82" name="Google Shape;82;p14"/>
            <p:cNvCxnSpPr>
              <a:stCxn id="81" idx="6"/>
            </p:cNvCxnSpPr>
            <p:nvPr/>
          </p:nvCxnSpPr>
          <p:spPr>
            <a:xfrm rot="10800000" flipH="1">
              <a:off x="9485507" y="4566479"/>
              <a:ext cx="644400" cy="855000"/>
            </a:xfrm>
            <a:prstGeom prst="straightConnector1">
              <a:avLst/>
            </a:prstGeom>
            <a:noFill/>
            <a:ln w="28575" cap="flat" cmpd="sng">
              <a:solidFill>
                <a:srgbClr val="C00000"/>
              </a:solidFill>
              <a:prstDash val="solid"/>
              <a:miter lim="800000"/>
              <a:headEnd type="none" w="sm" len="sm"/>
              <a:tailEnd type="triangle" w="med" len="med"/>
            </a:ln>
          </p:spPr>
        </p:cxnSp>
      </p:grpSp>
      <p:sp>
        <p:nvSpPr>
          <p:cNvPr id="83" name="Google Shape;83;p14"/>
          <p:cNvSpPr txBox="1">
            <a:spLocks noGrp="1"/>
          </p:cNvSpPr>
          <p:nvPr>
            <p:ph type="title" idx="4294967295"/>
          </p:nvPr>
        </p:nvSpPr>
        <p:spPr>
          <a:xfrm>
            <a:off x="265450" y="61500"/>
            <a:ext cx="8414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720"/>
              <a:t>Atmospheric VOC-NO</a:t>
            </a:r>
            <a:r>
              <a:rPr lang="en-GB" sz="2720" baseline="-25000"/>
              <a:t>x</a:t>
            </a:r>
            <a:r>
              <a:rPr lang="en-GB" sz="2720"/>
              <a:t>-O</a:t>
            </a:r>
            <a:r>
              <a:rPr lang="en-GB" sz="2720" baseline="-25000"/>
              <a:t>3</a:t>
            </a:r>
            <a:r>
              <a:rPr lang="en-GB" sz="2720"/>
              <a:t> chemistry</a:t>
            </a:r>
            <a:endParaRPr sz="2720">
              <a:solidFill>
                <a:srgbClr val="B45F06"/>
              </a:solidFill>
            </a:endParaRPr>
          </a:p>
        </p:txBody>
      </p:sp>
      <p:sp>
        <p:nvSpPr>
          <p:cNvPr id="84" name="Google Shape;84;p14"/>
          <p:cNvSpPr txBox="1"/>
          <p:nvPr/>
        </p:nvSpPr>
        <p:spPr>
          <a:xfrm>
            <a:off x="265450" y="772350"/>
            <a:ext cx="8414100" cy="886376"/>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45700" anchor="t" anchorCtr="0">
            <a:spAutoFit/>
          </a:bodyPr>
          <a:lstStyle/>
          <a:p>
            <a:pPr marL="457200" lvl="0" indent="-317500" algn="l" rtl="0">
              <a:lnSpc>
                <a:spcPct val="130000"/>
              </a:lnSpc>
              <a:spcBef>
                <a:spcPts val="0"/>
              </a:spcBef>
              <a:spcAft>
                <a:spcPts val="0"/>
              </a:spcAft>
              <a:buClr>
                <a:schemeClr val="dk1"/>
              </a:buClr>
              <a:buSzPts val="1400"/>
              <a:buFont typeface="Calibri"/>
              <a:buChar char="●"/>
            </a:pPr>
            <a:r>
              <a:rPr lang="en-GB">
                <a:solidFill>
                  <a:schemeClr val="dk1"/>
                </a:solidFill>
              </a:rPr>
              <a:t>VOCs come from both biogenic and anthropogenic sources</a:t>
            </a:r>
            <a:endParaRPr>
              <a:solidFill>
                <a:schemeClr val="dk1"/>
              </a:solidFill>
            </a:endParaRPr>
          </a:p>
          <a:p>
            <a:pPr marL="457200" lvl="0" indent="-317500" algn="l" rtl="0">
              <a:lnSpc>
                <a:spcPct val="130000"/>
              </a:lnSpc>
              <a:spcBef>
                <a:spcPts val="0"/>
              </a:spcBef>
              <a:spcAft>
                <a:spcPts val="0"/>
              </a:spcAft>
              <a:buClr>
                <a:schemeClr val="dk1"/>
              </a:buClr>
              <a:buSzPts val="1400"/>
              <a:buFont typeface="Calibri"/>
              <a:buChar char="●"/>
            </a:pPr>
            <a:r>
              <a:rPr lang="en-GB">
                <a:solidFill>
                  <a:schemeClr val="dk1"/>
                </a:solidFill>
              </a:rPr>
              <a:t>VOCs and NO</a:t>
            </a:r>
            <a:r>
              <a:rPr lang="en-GB" baseline="-25000">
                <a:solidFill>
                  <a:schemeClr val="dk1"/>
                </a:solidFill>
              </a:rPr>
              <a:t>x</a:t>
            </a:r>
            <a:r>
              <a:rPr lang="en-GB">
                <a:solidFill>
                  <a:schemeClr val="dk1"/>
                </a:solidFill>
              </a:rPr>
              <a:t> are two major precursors for O</a:t>
            </a:r>
            <a:r>
              <a:rPr lang="en-GB" baseline="-25000">
                <a:solidFill>
                  <a:schemeClr val="dk1"/>
                </a:solidFill>
              </a:rPr>
              <a:t>3</a:t>
            </a:r>
            <a:r>
              <a:rPr lang="en-GB">
                <a:solidFill>
                  <a:schemeClr val="dk1"/>
                </a:solidFill>
              </a:rPr>
              <a:t> in the troposphere</a:t>
            </a:r>
            <a:endParaRPr/>
          </a:p>
          <a:p>
            <a:pPr marL="457200" marR="0" lvl="0" indent="-317500" algn="l" rtl="0">
              <a:lnSpc>
                <a:spcPct val="130000"/>
              </a:lnSpc>
              <a:spcBef>
                <a:spcPts val="0"/>
              </a:spcBef>
              <a:spcAft>
                <a:spcPts val="0"/>
              </a:spcAft>
              <a:buClr>
                <a:srgbClr val="000000"/>
              </a:buClr>
              <a:buSzPts val="1400"/>
              <a:buFont typeface="Calibri"/>
              <a:buChar char="●"/>
            </a:pPr>
            <a:r>
              <a:rPr lang="en-GB"/>
              <a:t>Changing VOCs and NO</a:t>
            </a:r>
            <a:r>
              <a:rPr lang="en-GB" baseline="-25000"/>
              <a:t>x</a:t>
            </a:r>
            <a:r>
              <a:rPr lang="en-GB"/>
              <a:t> levels affect the amount of O</a:t>
            </a:r>
            <a:r>
              <a:rPr lang="en-GB" baseline="-25000"/>
              <a:t>3</a:t>
            </a:r>
            <a:r>
              <a:rPr lang="en-GB"/>
              <a:t> formed</a:t>
            </a:r>
            <a:endParaRPr/>
          </a:p>
        </p:txBody>
      </p:sp>
      <p:grpSp>
        <p:nvGrpSpPr>
          <p:cNvPr id="85" name="Google Shape;85;p14"/>
          <p:cNvGrpSpPr/>
          <p:nvPr/>
        </p:nvGrpSpPr>
        <p:grpSpPr>
          <a:xfrm>
            <a:off x="2412833" y="1954920"/>
            <a:ext cx="4427996" cy="2591494"/>
            <a:chOff x="2412833" y="1954920"/>
            <a:chExt cx="4427996" cy="2591494"/>
          </a:xfrm>
        </p:grpSpPr>
        <p:grpSp>
          <p:nvGrpSpPr>
            <p:cNvPr id="86" name="Google Shape;86;p14"/>
            <p:cNvGrpSpPr/>
            <p:nvPr/>
          </p:nvGrpSpPr>
          <p:grpSpPr>
            <a:xfrm>
              <a:off x="2412833" y="1954920"/>
              <a:ext cx="4427996" cy="2591494"/>
              <a:chOff x="2412833" y="1954920"/>
              <a:chExt cx="4427996" cy="2591494"/>
            </a:xfrm>
          </p:grpSpPr>
          <p:grpSp>
            <p:nvGrpSpPr>
              <p:cNvPr id="87" name="Google Shape;87;p14"/>
              <p:cNvGrpSpPr/>
              <p:nvPr/>
            </p:nvGrpSpPr>
            <p:grpSpPr>
              <a:xfrm>
                <a:off x="2412833" y="1954920"/>
                <a:ext cx="4427996" cy="2591494"/>
                <a:chOff x="3217110" y="2606560"/>
                <a:chExt cx="5903995" cy="3455325"/>
              </a:xfrm>
            </p:grpSpPr>
            <p:sp>
              <p:nvSpPr>
                <p:cNvPr id="88" name="Google Shape;88;p14"/>
                <p:cNvSpPr txBox="1"/>
                <p:nvPr/>
              </p:nvSpPr>
              <p:spPr>
                <a:xfrm>
                  <a:off x="4901533" y="3487555"/>
                  <a:ext cx="310800" cy="276900"/>
                </a:xfrm>
                <a:prstGeom prst="rect">
                  <a:avLst/>
                </a:prstGeom>
                <a:blipFill rotWithShape="1">
                  <a:blip r:embed="rId10">
                    <a:alphaModFix/>
                  </a:blip>
                  <a:stretch>
                    <a:fillRect l="-11539" r="-3839" b="-17388"/>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89" name="Google Shape;89;p14"/>
                <p:cNvSpPr txBox="1"/>
                <p:nvPr/>
              </p:nvSpPr>
              <p:spPr>
                <a:xfrm>
                  <a:off x="5667926" y="3487566"/>
                  <a:ext cx="496200" cy="276900"/>
                </a:xfrm>
                <a:prstGeom prst="rect">
                  <a:avLst/>
                </a:prstGeom>
                <a:blipFill rotWithShape="1">
                  <a:blip r:embed="rId11">
                    <a:alphaModFix/>
                  </a:blip>
                  <a:stretch>
                    <a:fillRect l="-4999" b="-1303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cxnSp>
              <p:nvCxnSpPr>
                <p:cNvPr id="90" name="Google Shape;90;p14"/>
                <p:cNvCxnSpPr>
                  <a:stCxn id="89" idx="3"/>
                </p:cNvCxnSpPr>
                <p:nvPr/>
              </p:nvCxnSpPr>
              <p:spPr>
                <a:xfrm>
                  <a:off x="6164126" y="3626016"/>
                  <a:ext cx="504300" cy="529800"/>
                </a:xfrm>
                <a:prstGeom prst="curvedConnector2">
                  <a:avLst/>
                </a:prstGeom>
                <a:noFill/>
                <a:ln w="28575" cap="flat" cmpd="sng">
                  <a:solidFill>
                    <a:schemeClr val="dk1"/>
                  </a:solidFill>
                  <a:prstDash val="solid"/>
                  <a:miter lim="800000"/>
                  <a:headEnd type="none" w="sm" len="sm"/>
                  <a:tailEnd type="triangle" w="med" len="med"/>
                </a:ln>
              </p:spPr>
            </p:cxnSp>
            <p:sp>
              <p:nvSpPr>
                <p:cNvPr id="91" name="Google Shape;91;p14"/>
                <p:cNvSpPr txBox="1"/>
                <p:nvPr/>
              </p:nvSpPr>
              <p:spPr>
                <a:xfrm>
                  <a:off x="6530004" y="4167084"/>
                  <a:ext cx="342900" cy="276900"/>
                </a:xfrm>
                <a:prstGeom prst="rect">
                  <a:avLst/>
                </a:prstGeom>
                <a:blipFill rotWithShape="1">
                  <a:blip r:embed="rId12">
                    <a:alphaModFix/>
                  </a:blip>
                  <a:stretch>
                    <a:fillRect l="-14808" r="-18519" b="-908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92" name="Google Shape;92;p14"/>
                <p:cNvSpPr txBox="1"/>
                <p:nvPr/>
              </p:nvSpPr>
              <p:spPr>
                <a:xfrm>
                  <a:off x="5667926" y="4870654"/>
                  <a:ext cx="496200" cy="276900"/>
                </a:xfrm>
                <a:prstGeom prst="rect">
                  <a:avLst/>
                </a:prstGeom>
                <a:blipFill rotWithShape="1">
                  <a:blip r:embed="rId13">
                    <a:alphaModFix/>
                  </a:blip>
                  <a:stretch>
                    <a:fillRect l="-7499" b="-1303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93" name="Google Shape;93;p14"/>
                <p:cNvSpPr txBox="1"/>
                <p:nvPr/>
              </p:nvSpPr>
              <p:spPr>
                <a:xfrm>
                  <a:off x="6506810" y="4566661"/>
                  <a:ext cx="618900" cy="276900"/>
                </a:xfrm>
                <a:prstGeom prst="rect">
                  <a:avLst/>
                </a:prstGeom>
                <a:blipFill rotWithShape="1">
                  <a:blip r:embed="rId14">
                    <a:alphaModFix/>
                  </a:blip>
                  <a:stretch>
                    <a:fillRect b="-1303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94" name="Google Shape;94;p14"/>
                <p:cNvSpPr txBox="1"/>
                <p:nvPr/>
              </p:nvSpPr>
              <p:spPr>
                <a:xfrm>
                  <a:off x="7779475" y="5023553"/>
                  <a:ext cx="941700" cy="554100"/>
                </a:xfrm>
                <a:prstGeom prst="rect">
                  <a:avLst/>
                </a:prstGeom>
                <a:blipFill rotWithShape="1">
                  <a:blip r:embed="rId15">
                    <a:alphaModFix/>
                  </a:blip>
                  <a:stretch>
                    <a:fillRect l="-1328" t="-4439" r="-5329" b="-444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cxnSp>
              <p:nvCxnSpPr>
                <p:cNvPr id="95" name="Google Shape;95;p14"/>
                <p:cNvCxnSpPr>
                  <a:endCxn id="94" idx="1"/>
                </p:cNvCxnSpPr>
                <p:nvPr/>
              </p:nvCxnSpPr>
              <p:spPr>
                <a:xfrm>
                  <a:off x="6480475" y="4871903"/>
                  <a:ext cx="1299000" cy="428700"/>
                </a:xfrm>
                <a:prstGeom prst="straightConnector1">
                  <a:avLst/>
                </a:prstGeom>
                <a:noFill/>
                <a:ln w="28575" cap="flat" cmpd="sng">
                  <a:solidFill>
                    <a:schemeClr val="dk1"/>
                  </a:solidFill>
                  <a:prstDash val="solid"/>
                  <a:miter lim="800000"/>
                  <a:headEnd type="none" w="sm" len="sm"/>
                  <a:tailEnd type="triangle" w="med" len="med"/>
                </a:ln>
              </p:spPr>
            </p:cxnSp>
            <p:sp>
              <p:nvSpPr>
                <p:cNvPr id="96" name="Google Shape;96;p14"/>
                <p:cNvSpPr txBox="1"/>
                <p:nvPr/>
              </p:nvSpPr>
              <p:spPr>
                <a:xfrm>
                  <a:off x="6949495" y="3100834"/>
                  <a:ext cx="360600" cy="276900"/>
                </a:xfrm>
                <a:prstGeom prst="rect">
                  <a:avLst/>
                </a:prstGeom>
                <a:blipFill rotWithShape="1">
                  <a:blip r:embed="rId16">
                    <a:alphaModFix/>
                  </a:blip>
                  <a:stretch>
                    <a:fillRect l="-13788" r="-13788" b="-908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97" name="Google Shape;97;p14"/>
                <p:cNvSpPr txBox="1"/>
                <p:nvPr/>
              </p:nvSpPr>
              <p:spPr>
                <a:xfrm>
                  <a:off x="6910663" y="3760194"/>
                  <a:ext cx="511200" cy="276900"/>
                </a:xfrm>
                <a:prstGeom prst="rect">
                  <a:avLst/>
                </a:prstGeom>
                <a:blipFill rotWithShape="1">
                  <a:blip r:embed="rId17">
                    <a:alphaModFix/>
                  </a:blip>
                  <a:stretch>
                    <a:fillRect l="-7319" b="-1817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98" name="Google Shape;98;p14"/>
                <p:cNvSpPr txBox="1"/>
                <p:nvPr/>
              </p:nvSpPr>
              <p:spPr>
                <a:xfrm>
                  <a:off x="7489607" y="3860901"/>
                  <a:ext cx="511200" cy="276900"/>
                </a:xfrm>
                <a:prstGeom prst="rect">
                  <a:avLst/>
                </a:prstGeom>
                <a:blipFill rotWithShape="1">
                  <a:blip r:embed="rId18">
                    <a:alphaModFix/>
                  </a:blip>
                  <a:stretch>
                    <a:fillRect b="-869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cxnSp>
              <p:nvCxnSpPr>
                <p:cNvPr id="99" name="Google Shape;99;p14"/>
                <p:cNvCxnSpPr>
                  <a:stCxn id="97" idx="3"/>
                  <a:endCxn id="96" idx="3"/>
                </p:cNvCxnSpPr>
                <p:nvPr/>
              </p:nvCxnSpPr>
              <p:spPr>
                <a:xfrm rot="10800000">
                  <a:off x="7309963" y="3239244"/>
                  <a:ext cx="111900" cy="659400"/>
                </a:xfrm>
                <a:prstGeom prst="curvedConnector3">
                  <a:avLst>
                    <a:gd name="adj1" fmla="val -358169"/>
                  </a:avLst>
                </a:prstGeom>
                <a:noFill/>
                <a:ln w="28575" cap="flat" cmpd="sng">
                  <a:solidFill>
                    <a:schemeClr val="dk1"/>
                  </a:solidFill>
                  <a:prstDash val="solid"/>
                  <a:miter lim="800000"/>
                  <a:headEnd type="none" w="sm" len="sm"/>
                  <a:tailEnd type="triangle" w="med" len="med"/>
                </a:ln>
              </p:spPr>
            </p:cxnSp>
            <p:cxnSp>
              <p:nvCxnSpPr>
                <p:cNvPr id="100" name="Google Shape;100;p14"/>
                <p:cNvCxnSpPr/>
                <p:nvPr/>
              </p:nvCxnSpPr>
              <p:spPr>
                <a:xfrm>
                  <a:off x="7815130" y="3581796"/>
                  <a:ext cx="386400" cy="0"/>
                </a:xfrm>
                <a:prstGeom prst="straightConnector1">
                  <a:avLst/>
                </a:prstGeom>
                <a:noFill/>
                <a:ln w="28575" cap="flat" cmpd="sng">
                  <a:solidFill>
                    <a:schemeClr val="dk1"/>
                  </a:solidFill>
                  <a:prstDash val="solid"/>
                  <a:miter lim="800000"/>
                  <a:headEnd type="none" w="sm" len="sm"/>
                  <a:tailEnd type="triangle" w="med" len="med"/>
                </a:ln>
              </p:spPr>
            </p:cxnSp>
            <p:sp>
              <p:nvSpPr>
                <p:cNvPr id="101" name="Google Shape;101;p14"/>
                <p:cNvSpPr txBox="1"/>
                <p:nvPr/>
              </p:nvSpPr>
              <p:spPr>
                <a:xfrm>
                  <a:off x="8201381" y="3443296"/>
                  <a:ext cx="737400" cy="276900"/>
                </a:xfrm>
                <a:prstGeom prst="rect">
                  <a:avLst/>
                </a:prstGeom>
                <a:blipFill rotWithShape="1">
                  <a:blip r:embed="rId19">
                    <a:alphaModFix/>
                  </a:blip>
                  <a:stretch>
                    <a:fillRect l="-5079" r="-3389" b="-1817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102" name="Google Shape;102;p14"/>
                <p:cNvSpPr txBox="1"/>
                <p:nvPr/>
              </p:nvSpPr>
              <p:spPr>
                <a:xfrm>
                  <a:off x="8709505" y="5609301"/>
                  <a:ext cx="411600" cy="276900"/>
                </a:xfrm>
                <a:prstGeom prst="rect">
                  <a:avLst/>
                </a:prstGeom>
                <a:blipFill rotWithShape="1">
                  <a:blip r:embed="rId20">
                    <a:alphaModFix/>
                  </a:blip>
                  <a:stretch>
                    <a:fillRect b="-17388"/>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cxnSp>
              <p:nvCxnSpPr>
                <p:cNvPr id="103" name="Google Shape;103;p14"/>
                <p:cNvCxnSpPr>
                  <a:stCxn id="102" idx="1"/>
                </p:cNvCxnSpPr>
                <p:nvPr/>
              </p:nvCxnSpPr>
              <p:spPr>
                <a:xfrm rot="10800000">
                  <a:off x="4958005" y="4455351"/>
                  <a:ext cx="3751500" cy="1292400"/>
                </a:xfrm>
                <a:prstGeom prst="bentConnector3">
                  <a:avLst>
                    <a:gd name="adj1" fmla="val 99966"/>
                  </a:avLst>
                </a:prstGeom>
                <a:noFill/>
                <a:ln w="28575" cap="flat" cmpd="sng">
                  <a:solidFill>
                    <a:schemeClr val="dk1"/>
                  </a:solidFill>
                  <a:prstDash val="solid"/>
                  <a:miter lim="800000"/>
                  <a:headEnd type="none" w="sm" len="sm"/>
                  <a:tailEnd type="triangle" w="med" len="med"/>
                </a:ln>
              </p:spPr>
            </p:cxnSp>
            <p:sp>
              <p:nvSpPr>
                <p:cNvPr id="104" name="Google Shape;104;p14"/>
                <p:cNvSpPr txBox="1"/>
                <p:nvPr/>
              </p:nvSpPr>
              <p:spPr>
                <a:xfrm>
                  <a:off x="6133414" y="5477636"/>
                  <a:ext cx="511200" cy="276900"/>
                </a:xfrm>
                <a:prstGeom prst="rect">
                  <a:avLst/>
                </a:prstGeom>
                <a:blipFill rotWithShape="1">
                  <a:blip r:embed="rId21">
                    <a:alphaModFix/>
                  </a:blip>
                  <a:stretch>
                    <a:fillRect b="-869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sp>
              <p:nvSpPr>
                <p:cNvPr id="105" name="Google Shape;105;p14"/>
                <p:cNvSpPr txBox="1"/>
                <p:nvPr/>
              </p:nvSpPr>
              <p:spPr>
                <a:xfrm>
                  <a:off x="6140872" y="5784985"/>
                  <a:ext cx="496200" cy="276900"/>
                </a:xfrm>
                <a:prstGeom prst="rect">
                  <a:avLst/>
                </a:prstGeom>
                <a:blipFill rotWithShape="1">
                  <a:blip r:embed="rId22">
                    <a:alphaModFix/>
                  </a:blip>
                  <a:stretch>
                    <a:fillRect l="-7499" r="-7499" b="-1303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cxnSp>
              <p:nvCxnSpPr>
                <p:cNvPr id="106" name="Google Shape;106;p14"/>
                <p:cNvCxnSpPr/>
                <p:nvPr/>
              </p:nvCxnSpPr>
              <p:spPr>
                <a:xfrm>
                  <a:off x="8857674" y="3741551"/>
                  <a:ext cx="0" cy="1836000"/>
                </a:xfrm>
                <a:prstGeom prst="straightConnector1">
                  <a:avLst/>
                </a:prstGeom>
                <a:noFill/>
                <a:ln w="28575" cap="flat" cmpd="sng">
                  <a:solidFill>
                    <a:schemeClr val="dk1"/>
                  </a:solidFill>
                  <a:prstDash val="solid"/>
                  <a:miter lim="800000"/>
                  <a:headEnd type="none" w="sm" len="sm"/>
                  <a:tailEnd type="triangle" w="med" len="med"/>
                </a:ln>
              </p:spPr>
            </p:cxnSp>
            <p:pic>
              <p:nvPicPr>
                <p:cNvPr id="107" name="Google Shape;107;p14"/>
                <p:cNvPicPr preferRelativeResize="0"/>
                <p:nvPr/>
              </p:nvPicPr>
              <p:blipFill rotWithShape="1">
                <a:blip r:embed="rId23">
                  <a:alphaModFix/>
                </a:blip>
                <a:srcRect/>
                <a:stretch/>
              </p:blipFill>
              <p:spPr>
                <a:xfrm>
                  <a:off x="4751452" y="2606560"/>
                  <a:ext cx="610949" cy="610949"/>
                </a:xfrm>
                <a:prstGeom prst="rect">
                  <a:avLst/>
                </a:prstGeom>
                <a:noFill/>
                <a:ln>
                  <a:noFill/>
                </a:ln>
              </p:spPr>
            </p:pic>
            <p:sp>
              <p:nvSpPr>
                <p:cNvPr id="108" name="Google Shape;108;p14"/>
                <p:cNvSpPr txBox="1"/>
                <p:nvPr/>
              </p:nvSpPr>
              <p:spPr>
                <a:xfrm>
                  <a:off x="5405116" y="2639340"/>
                  <a:ext cx="3324600" cy="400200"/>
                </a:xfrm>
                <a:prstGeom prst="rect">
                  <a:avLst/>
                </a:prstGeom>
                <a:solidFill>
                  <a:srgbClr val="DDEAF6"/>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500">
                      <a:solidFill>
                        <a:schemeClr val="dk1"/>
                      </a:solidFill>
                    </a:rPr>
                    <a:t>VOC-NO</a:t>
                  </a:r>
                  <a:r>
                    <a:rPr lang="en-GB" sz="1500" baseline="-25000">
                      <a:solidFill>
                        <a:schemeClr val="dk1"/>
                      </a:solidFill>
                    </a:rPr>
                    <a:t>x</a:t>
                  </a:r>
                  <a:r>
                    <a:rPr lang="en-GB" sz="1500">
                      <a:solidFill>
                        <a:schemeClr val="dk1"/>
                      </a:solidFill>
                    </a:rPr>
                    <a:t> chemistry</a:t>
                  </a:r>
                  <a:endParaRPr sz="1500">
                    <a:solidFill>
                      <a:schemeClr val="dk1"/>
                    </a:solidFill>
                  </a:endParaRPr>
                </a:p>
              </p:txBody>
            </p:sp>
            <p:sp>
              <p:nvSpPr>
                <p:cNvPr id="109" name="Google Shape;109;p14"/>
                <p:cNvSpPr txBox="1"/>
                <p:nvPr/>
              </p:nvSpPr>
              <p:spPr>
                <a:xfrm>
                  <a:off x="3217110" y="4152360"/>
                  <a:ext cx="1896900" cy="369300"/>
                </a:xfrm>
                <a:prstGeom prst="rect">
                  <a:avLst/>
                </a:prstGeom>
                <a:blipFill rotWithShape="1">
                  <a:blip r:embed="rId24">
                    <a:alphaModFix/>
                  </a:blip>
                  <a:stretch>
                    <a:fillRect b="-1332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grpSp>
          <p:cxnSp>
            <p:nvCxnSpPr>
              <p:cNvPr id="110" name="Google Shape;110;p14"/>
              <p:cNvCxnSpPr/>
              <p:nvPr/>
            </p:nvCxnSpPr>
            <p:spPr>
              <a:xfrm rot="-5400000">
                <a:off x="3751153" y="2680621"/>
                <a:ext cx="508500" cy="526800"/>
              </a:xfrm>
              <a:prstGeom prst="curvedConnector2">
                <a:avLst/>
              </a:prstGeom>
              <a:noFill/>
              <a:ln w="28575" cap="flat" cmpd="sng">
                <a:solidFill>
                  <a:srgbClr val="000000"/>
                </a:solidFill>
                <a:prstDash val="solid"/>
                <a:miter lim="800000"/>
                <a:headEnd type="none" w="sm" len="sm"/>
                <a:tailEnd type="triangle" w="med" len="med"/>
              </a:ln>
            </p:spPr>
          </p:cxnSp>
          <p:cxnSp>
            <p:nvCxnSpPr>
              <p:cNvPr id="111" name="Google Shape;111;p14"/>
              <p:cNvCxnSpPr>
                <a:stCxn id="96" idx="1"/>
                <a:endCxn id="97" idx="1"/>
              </p:cNvCxnSpPr>
              <p:nvPr/>
            </p:nvCxnSpPr>
            <p:spPr>
              <a:xfrm flipH="1">
                <a:off x="5183021" y="2429463"/>
                <a:ext cx="29100" cy="494400"/>
              </a:xfrm>
              <a:prstGeom prst="curvedConnector3">
                <a:avLst>
                  <a:gd name="adj1" fmla="val 1467599"/>
                </a:avLst>
              </a:prstGeom>
              <a:noFill/>
              <a:ln w="28575" cap="flat" cmpd="sng">
                <a:solidFill>
                  <a:srgbClr val="000000"/>
                </a:solidFill>
                <a:prstDash val="solid"/>
                <a:miter lim="800000"/>
                <a:headEnd type="none" w="sm" len="sm"/>
                <a:tailEnd type="triangle" w="med" len="med"/>
              </a:ln>
            </p:spPr>
          </p:cxnSp>
          <p:cxnSp>
            <p:nvCxnSpPr>
              <p:cNvPr id="112" name="Google Shape;112;p14"/>
              <p:cNvCxnSpPr>
                <a:endCxn id="92" idx="3"/>
              </p:cNvCxnSpPr>
              <p:nvPr/>
            </p:nvCxnSpPr>
            <p:spPr>
              <a:xfrm rot="5400000">
                <a:off x="4583345" y="3341178"/>
                <a:ext cx="455400" cy="375900"/>
              </a:xfrm>
              <a:prstGeom prst="curvedConnector2">
                <a:avLst/>
              </a:prstGeom>
              <a:noFill/>
              <a:ln w="28575" cap="flat" cmpd="sng">
                <a:solidFill>
                  <a:srgbClr val="000000"/>
                </a:solidFill>
                <a:prstDash val="solid"/>
                <a:miter lim="800000"/>
                <a:headEnd type="none" w="sm" len="sm"/>
                <a:tailEnd type="triangle" w="med" len="med"/>
              </a:ln>
            </p:spPr>
          </p:cxnSp>
          <p:cxnSp>
            <p:nvCxnSpPr>
              <p:cNvPr id="113" name="Google Shape;113;p14"/>
              <p:cNvCxnSpPr>
                <a:stCxn id="92" idx="1"/>
              </p:cNvCxnSpPr>
              <p:nvPr/>
            </p:nvCxnSpPr>
            <p:spPr>
              <a:xfrm rot="10800000">
                <a:off x="3793445" y="3362328"/>
                <a:ext cx="457500" cy="394500"/>
              </a:xfrm>
              <a:prstGeom prst="curvedConnector3">
                <a:avLst>
                  <a:gd name="adj1" fmla="val 78693"/>
                </a:avLst>
              </a:prstGeom>
              <a:noFill/>
              <a:ln w="28575" cap="flat" cmpd="sng">
                <a:solidFill>
                  <a:srgbClr val="000000"/>
                </a:solidFill>
                <a:prstDash val="solid"/>
                <a:miter lim="800000"/>
                <a:headEnd type="none" w="sm" len="sm"/>
                <a:tailEnd type="triangle" w="med" len="med"/>
              </a:ln>
            </p:spPr>
          </p:cxnSp>
          <p:sp>
            <p:nvSpPr>
              <p:cNvPr id="114" name="Google Shape;114;p14"/>
              <p:cNvSpPr txBox="1"/>
              <p:nvPr/>
            </p:nvSpPr>
            <p:spPr>
              <a:xfrm>
                <a:off x="3931421" y="3756825"/>
                <a:ext cx="270600" cy="207600"/>
              </a:xfrm>
              <a:prstGeom prst="rect">
                <a:avLst/>
              </a:prstGeom>
              <a:blipFill rotWithShape="1">
                <a:blip r:embed="rId16">
                  <a:alphaModFix/>
                </a:blip>
                <a:stretch>
                  <a:fillRect l="-13788" r="-13788" b="-908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latin typeface="Calibri"/>
                    <a:ea typeface="Calibri"/>
                    <a:cs typeface="Calibri"/>
                    <a:sym typeface="Calibri"/>
                  </a:rPr>
                  <a:t> </a:t>
                </a:r>
                <a:endParaRPr sz="1100"/>
              </a:p>
            </p:txBody>
          </p:sp>
        </p:grpSp>
        <p:sp>
          <p:nvSpPr>
            <p:cNvPr id="115" name="Google Shape;115;p14"/>
            <p:cNvSpPr txBox="1"/>
            <p:nvPr/>
          </p:nvSpPr>
          <p:spPr>
            <a:xfrm>
              <a:off x="3656788" y="3038063"/>
              <a:ext cx="82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alibri"/>
                  <a:ea typeface="Calibri"/>
                  <a:cs typeface="Calibri"/>
                  <a:sym typeface="Calibri"/>
                </a:rPr>
                <a:t>/NO</a:t>
              </a:r>
              <a:r>
                <a:rPr lang="en-GB" baseline="-25000">
                  <a:latin typeface="Calibri"/>
                  <a:ea typeface="Calibri"/>
                  <a:cs typeface="Calibri"/>
                  <a:sym typeface="Calibri"/>
                </a:rPr>
                <a:t>3</a:t>
              </a:r>
              <a:r>
                <a:rPr lang="en-GB">
                  <a:latin typeface="Calibri"/>
                  <a:ea typeface="Calibri"/>
                  <a:cs typeface="Calibri"/>
                  <a:sym typeface="Calibri"/>
                </a:rPr>
                <a:t>/…</a:t>
              </a:r>
              <a:endParaRPr>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title"/>
          </p:nvPr>
        </p:nvSpPr>
        <p:spPr>
          <a:xfrm>
            <a:off x="459450" y="131350"/>
            <a:ext cx="8537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20"/>
              <a:t>Research questions</a:t>
            </a:r>
            <a:endParaRPr sz="2620">
              <a:solidFill>
                <a:srgbClr val="B45F06"/>
              </a:solidFill>
            </a:endParaRPr>
          </a:p>
        </p:txBody>
      </p:sp>
      <p:sp>
        <p:nvSpPr>
          <p:cNvPr id="121" name="Google Shape;121;p15"/>
          <p:cNvSpPr txBox="1"/>
          <p:nvPr/>
        </p:nvSpPr>
        <p:spPr>
          <a:xfrm>
            <a:off x="393325" y="709709"/>
            <a:ext cx="8503500" cy="2227800"/>
          </a:xfrm>
          <a:prstGeom prst="rect">
            <a:avLst/>
          </a:prstGeom>
          <a:noFill/>
          <a:ln>
            <a:noFill/>
          </a:ln>
        </p:spPr>
        <p:txBody>
          <a:bodyPr spcFirstLastPara="1" wrap="square" lIns="91425" tIns="45700" rIns="91425" bIns="45700" anchor="t" anchorCtr="0">
            <a:spAutoFit/>
          </a:bodyPr>
          <a:lstStyle/>
          <a:p>
            <a:pPr marL="457200" marR="0" lvl="0" indent="-336550" algn="l" rtl="0">
              <a:lnSpc>
                <a:spcPct val="130000"/>
              </a:lnSpc>
              <a:spcBef>
                <a:spcPts val="600"/>
              </a:spcBef>
              <a:spcAft>
                <a:spcPts val="0"/>
              </a:spcAft>
              <a:buClr>
                <a:schemeClr val="dk1"/>
              </a:buClr>
              <a:buSzPts val="1700"/>
              <a:buFont typeface="Calibri"/>
              <a:buAutoNum type="arabicPeriod"/>
            </a:pPr>
            <a:r>
              <a:rPr lang="en-GB" sz="1700">
                <a:solidFill>
                  <a:schemeClr val="dk1"/>
                </a:solidFill>
                <a:latin typeface="Calibri"/>
                <a:ea typeface="Calibri"/>
                <a:cs typeface="Calibri"/>
                <a:sym typeface="Calibri"/>
              </a:rPr>
              <a:t>How comparable is the model/inventory VOC speciation to measured values?</a:t>
            </a:r>
            <a:endParaRPr sz="1700">
              <a:solidFill>
                <a:schemeClr val="dk1"/>
              </a:solidFill>
              <a:latin typeface="Calibri"/>
              <a:ea typeface="Calibri"/>
              <a:cs typeface="Calibri"/>
              <a:sym typeface="Calibri"/>
            </a:endParaRPr>
          </a:p>
          <a:p>
            <a:pPr marL="457200" marR="0" lvl="0" indent="-336550" algn="l" rtl="0">
              <a:lnSpc>
                <a:spcPct val="130000"/>
              </a:lnSpc>
              <a:spcBef>
                <a:spcPts val="1000"/>
              </a:spcBef>
              <a:spcAft>
                <a:spcPts val="0"/>
              </a:spcAft>
              <a:buClr>
                <a:schemeClr val="dk1"/>
              </a:buClr>
              <a:buSzPts val="1700"/>
              <a:buFont typeface="Calibri"/>
              <a:buAutoNum type="arabicPeriod"/>
            </a:pPr>
            <a:r>
              <a:rPr lang="en-GB" sz="1700">
                <a:solidFill>
                  <a:schemeClr val="dk1"/>
                </a:solidFill>
                <a:latin typeface="Calibri"/>
                <a:ea typeface="Calibri"/>
                <a:cs typeface="Calibri"/>
                <a:sym typeface="Calibri"/>
              </a:rPr>
              <a:t>Are the modelled relative ratios of anthropogenic and biogenic VOC "about right"?</a:t>
            </a:r>
            <a:endParaRPr sz="1700">
              <a:solidFill>
                <a:schemeClr val="dk1"/>
              </a:solidFill>
              <a:latin typeface="Calibri"/>
              <a:ea typeface="Calibri"/>
              <a:cs typeface="Calibri"/>
              <a:sym typeface="Calibri"/>
            </a:endParaRPr>
          </a:p>
          <a:p>
            <a:pPr marL="457200" marR="0" lvl="0" indent="0" algn="l" rtl="0">
              <a:lnSpc>
                <a:spcPct val="130000"/>
              </a:lnSpc>
              <a:spcBef>
                <a:spcPts val="1000"/>
              </a:spcBef>
              <a:spcAft>
                <a:spcPts val="0"/>
              </a:spcAft>
              <a:buNone/>
            </a:pPr>
            <a:r>
              <a:rPr lang="en-GB" sz="1700" b="1">
                <a:solidFill>
                  <a:srgbClr val="434343"/>
                </a:solidFill>
                <a:latin typeface="Calibri"/>
                <a:ea typeface="Calibri"/>
                <a:cs typeface="Calibri"/>
                <a:sym typeface="Calibri"/>
              </a:rPr>
              <a:t>Future work:</a:t>
            </a:r>
            <a:endParaRPr sz="1700" b="1">
              <a:solidFill>
                <a:srgbClr val="434343"/>
              </a:solidFill>
              <a:latin typeface="Calibri"/>
              <a:ea typeface="Calibri"/>
              <a:cs typeface="Calibri"/>
              <a:sym typeface="Calibri"/>
            </a:endParaRPr>
          </a:p>
          <a:p>
            <a:pPr marL="457200" marR="0" lvl="0" indent="-336550" algn="l" rtl="0">
              <a:lnSpc>
                <a:spcPct val="130000"/>
              </a:lnSpc>
              <a:spcBef>
                <a:spcPts val="1000"/>
              </a:spcBef>
              <a:spcAft>
                <a:spcPts val="0"/>
              </a:spcAft>
              <a:buClr>
                <a:srgbClr val="434343"/>
              </a:buClr>
              <a:buSzPts val="1700"/>
              <a:buFont typeface="Calibri"/>
              <a:buAutoNum type="arabicPeriod"/>
            </a:pPr>
            <a:r>
              <a:rPr lang="en-GB" sz="1700">
                <a:solidFill>
                  <a:srgbClr val="434343"/>
                </a:solidFill>
                <a:latin typeface="Calibri"/>
                <a:ea typeface="Calibri"/>
                <a:cs typeface="Calibri"/>
                <a:sym typeface="Calibri"/>
              </a:rPr>
              <a:t>How important are the different classes of VOC to ozone formation?</a:t>
            </a:r>
            <a:endParaRPr sz="1700">
              <a:solidFill>
                <a:srgbClr val="434343"/>
              </a:solidFill>
              <a:latin typeface="Calibri"/>
              <a:ea typeface="Calibri"/>
              <a:cs typeface="Calibri"/>
              <a:sym typeface="Calibri"/>
            </a:endParaRPr>
          </a:p>
          <a:p>
            <a:pPr marL="457200" marR="0" lvl="0" indent="-336550" algn="l" rtl="0">
              <a:lnSpc>
                <a:spcPct val="130000"/>
              </a:lnSpc>
              <a:spcBef>
                <a:spcPts val="1000"/>
              </a:spcBef>
              <a:spcAft>
                <a:spcPts val="1000"/>
              </a:spcAft>
              <a:buClr>
                <a:srgbClr val="434343"/>
              </a:buClr>
              <a:buSzPts val="1700"/>
              <a:buFont typeface="Calibri"/>
              <a:buAutoNum type="arabicPeriod"/>
            </a:pPr>
            <a:r>
              <a:rPr lang="en-GB" sz="1700">
                <a:solidFill>
                  <a:srgbClr val="434343"/>
                </a:solidFill>
                <a:latin typeface="Calibri"/>
                <a:ea typeface="Calibri"/>
                <a:cs typeface="Calibri"/>
                <a:sym typeface="Calibri"/>
              </a:rPr>
              <a:t>Can we improve the speciation used in the EMEP model using hints from measurements?</a:t>
            </a:r>
            <a:endParaRPr sz="1700">
              <a:solidFill>
                <a:srgbClr val="434343"/>
              </a:solidFill>
              <a:latin typeface="Calibri"/>
              <a:ea typeface="Calibri"/>
              <a:cs typeface="Calibri"/>
              <a:sym typeface="Calibri"/>
            </a:endParaRPr>
          </a:p>
        </p:txBody>
      </p:sp>
      <p:sp>
        <p:nvSpPr>
          <p:cNvPr id="122" name="Google Shape;12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a:t>
            </a:fld>
            <a:endParaRPr/>
          </a:p>
        </p:txBody>
      </p:sp>
      <p:sp>
        <p:nvSpPr>
          <p:cNvPr id="123" name="Google Shape;123;p15"/>
          <p:cNvSpPr/>
          <p:nvPr/>
        </p:nvSpPr>
        <p:spPr>
          <a:xfrm>
            <a:off x="4213266" y="3140542"/>
            <a:ext cx="393300" cy="572700"/>
          </a:xfrm>
          <a:prstGeom prst="downArrow">
            <a:avLst>
              <a:gd name="adj1" fmla="val 50000"/>
              <a:gd name="adj2" fmla="val 50000"/>
            </a:avLst>
          </a:prstGeom>
          <a:solidFill>
            <a:schemeClr val="lt1"/>
          </a:solidFill>
          <a:ln w="19050" cap="flat" cmpd="sng">
            <a:solidFill>
              <a:srgbClr val="4472C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txBox="1"/>
          <p:nvPr/>
        </p:nvSpPr>
        <p:spPr>
          <a:xfrm>
            <a:off x="393325" y="3781125"/>
            <a:ext cx="8291100" cy="1046420"/>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45700" rIns="91425" bIns="91440" anchor="t" anchorCtr="0">
            <a:spAutoFit/>
          </a:bodyPr>
          <a:lstStyle/>
          <a:p>
            <a:pPr marL="457200" lvl="0" indent="-342900" algn="l" rtl="0">
              <a:lnSpc>
                <a:spcPct val="150000"/>
              </a:lnSpc>
              <a:spcBef>
                <a:spcPts val="600"/>
              </a:spcBef>
              <a:spcAft>
                <a:spcPts val="0"/>
              </a:spcAft>
              <a:buClr>
                <a:schemeClr val="dk1"/>
              </a:buClr>
              <a:buSzPts val="1800"/>
              <a:buFont typeface="Calibri"/>
              <a:buChar char="➢"/>
            </a:pPr>
            <a:r>
              <a:rPr lang="en-GB" sz="1800">
                <a:solidFill>
                  <a:schemeClr val="dk1"/>
                </a:solidFill>
                <a:latin typeface="Calibri"/>
                <a:ea typeface="Calibri"/>
                <a:cs typeface="Calibri"/>
                <a:sym typeface="Calibri"/>
              </a:rPr>
              <a:t>The first intensive comparisons of VOCs between EMEP model and measurements for many years</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376150" y="131350"/>
            <a:ext cx="862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20"/>
              <a:t>VOCs in EMEP model: expanded species set</a:t>
            </a:r>
            <a:endParaRPr sz="2620">
              <a:solidFill>
                <a:srgbClr val="B45F06"/>
              </a:solidFill>
            </a:endParaRPr>
          </a:p>
        </p:txBody>
      </p:sp>
      <p:sp>
        <p:nvSpPr>
          <p:cNvPr id="130" name="Google Shape;130;p16"/>
          <p:cNvSpPr txBox="1"/>
          <p:nvPr/>
        </p:nvSpPr>
        <p:spPr>
          <a:xfrm>
            <a:off x="295275" y="3796350"/>
            <a:ext cx="8389200" cy="1038726"/>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45700" rIns="91425" bIns="91440" anchor="t" anchorCtr="0">
            <a:spAutoFit/>
          </a:bodyPr>
          <a:lstStyle/>
          <a:p>
            <a:pPr marL="457200" lvl="0" indent="-323850" algn="l" rtl="0">
              <a:lnSpc>
                <a:spcPct val="130000"/>
              </a:lnSpc>
              <a:spcBef>
                <a:spcPts val="0"/>
              </a:spcBef>
              <a:spcAft>
                <a:spcPts val="0"/>
              </a:spcAft>
              <a:buClr>
                <a:schemeClr val="dk1"/>
              </a:buClr>
              <a:buSzPts val="1500"/>
              <a:buFont typeface="Calibri"/>
              <a:buChar char="●"/>
            </a:pPr>
            <a:r>
              <a:rPr lang="en-GB" sz="1500" b="1">
                <a:solidFill>
                  <a:schemeClr val="dk1"/>
                </a:solidFill>
                <a:latin typeface="Calibri"/>
                <a:ea typeface="Calibri"/>
                <a:cs typeface="Calibri"/>
                <a:sym typeface="Calibri"/>
              </a:rPr>
              <a:t>EmCHEM19-voc and CRIv2R5</a:t>
            </a:r>
            <a:r>
              <a:rPr lang="en-GB" sz="1500">
                <a:solidFill>
                  <a:schemeClr val="dk1"/>
                </a:solidFill>
                <a:latin typeface="Calibri"/>
                <a:ea typeface="Calibri"/>
                <a:cs typeface="Calibri"/>
                <a:sym typeface="Calibri"/>
              </a:rPr>
              <a:t>: 14 previous VOCs + </a:t>
            </a:r>
            <a:r>
              <a:rPr lang="en-GB" sz="1500">
                <a:solidFill>
                  <a:srgbClr val="0000FF"/>
                </a:solidFill>
                <a:latin typeface="Calibri"/>
                <a:ea typeface="Calibri"/>
                <a:cs typeface="Calibri"/>
                <a:sym typeface="Calibri"/>
              </a:rPr>
              <a:t>11 new VOCs (_T</a:t>
            </a:r>
            <a:r>
              <a:rPr lang="en-GB" sz="1500">
                <a:solidFill>
                  <a:schemeClr val="dk1"/>
                </a:solidFill>
                <a:latin typeface="Calibri"/>
                <a:ea typeface="Calibri"/>
                <a:cs typeface="Calibri"/>
                <a:sym typeface="Calibri"/>
              </a:rPr>
              <a:t>), 25 in total</a:t>
            </a:r>
            <a:endParaRPr sz="1500" b="1">
              <a:latin typeface="Calibri"/>
              <a:ea typeface="Calibri"/>
              <a:cs typeface="Calibri"/>
              <a:sym typeface="Calibri"/>
            </a:endParaRPr>
          </a:p>
          <a:p>
            <a:pPr marL="457200" marR="0" lvl="0" indent="-323850" algn="l" rtl="0">
              <a:lnSpc>
                <a:spcPct val="130000"/>
              </a:lnSpc>
              <a:spcBef>
                <a:spcPts val="0"/>
              </a:spcBef>
              <a:spcAft>
                <a:spcPts val="0"/>
              </a:spcAft>
              <a:buClr>
                <a:srgbClr val="000000"/>
              </a:buClr>
              <a:buSzPts val="1500"/>
              <a:buFont typeface="Calibri"/>
              <a:buChar char="●"/>
            </a:pPr>
            <a:r>
              <a:rPr lang="en-GB" sz="1500" b="1">
                <a:latin typeface="Calibri"/>
                <a:ea typeface="Calibri"/>
                <a:cs typeface="Calibri"/>
                <a:sym typeface="Calibri"/>
              </a:rPr>
              <a:t>A tracer system: </a:t>
            </a:r>
            <a:r>
              <a:rPr lang="en-GB" sz="1500">
                <a:latin typeface="Calibri"/>
                <a:ea typeface="Calibri"/>
                <a:cs typeface="Calibri"/>
                <a:sym typeface="Calibri"/>
              </a:rPr>
              <a:t>explicit emissions</a:t>
            </a:r>
            <a:r>
              <a:rPr lang="en-GB" sz="1500" b="1">
                <a:latin typeface="Calibri"/>
                <a:ea typeface="Calibri"/>
                <a:cs typeface="Calibri"/>
                <a:sym typeface="Calibri"/>
              </a:rPr>
              <a:t> </a:t>
            </a:r>
            <a:r>
              <a:rPr lang="en-GB" sz="1500">
                <a:latin typeface="Calibri"/>
                <a:ea typeface="Calibri"/>
                <a:cs typeface="Calibri"/>
                <a:sym typeface="Calibri"/>
              </a:rPr>
              <a:t>+ OH/NO</a:t>
            </a:r>
            <a:r>
              <a:rPr lang="en-GB" sz="1500" baseline="-25000">
                <a:latin typeface="Calibri"/>
                <a:ea typeface="Calibri"/>
                <a:cs typeface="Calibri"/>
                <a:sym typeface="Calibri"/>
              </a:rPr>
              <a:t>3</a:t>
            </a:r>
            <a:r>
              <a:rPr lang="en-GB" sz="1500">
                <a:latin typeface="Calibri"/>
                <a:ea typeface="Calibri"/>
                <a:cs typeface="Calibri"/>
                <a:sym typeface="Calibri"/>
              </a:rPr>
              <a:t>/… removal pathways, for tracking VOC concentrations</a:t>
            </a:r>
            <a:endParaRPr sz="1500">
              <a:latin typeface="Calibri"/>
              <a:ea typeface="Calibri"/>
              <a:cs typeface="Calibri"/>
              <a:sym typeface="Calibri"/>
            </a:endParaRPr>
          </a:p>
          <a:p>
            <a:pPr marL="457200" marR="0" lvl="0" indent="-323850" algn="l" rtl="0">
              <a:lnSpc>
                <a:spcPct val="130000"/>
              </a:lnSpc>
              <a:spcBef>
                <a:spcPts val="0"/>
              </a:spcBef>
              <a:spcAft>
                <a:spcPts val="0"/>
              </a:spcAft>
              <a:buClr>
                <a:srgbClr val="000000"/>
              </a:buClr>
              <a:buSzPts val="1500"/>
              <a:buFont typeface="Calibri"/>
              <a:buChar char="●"/>
            </a:pPr>
            <a:r>
              <a:rPr lang="en-GB" sz="1500" b="1">
                <a:latin typeface="Calibri"/>
                <a:ea typeface="Calibri"/>
                <a:cs typeface="Calibri"/>
                <a:sym typeface="Calibri"/>
              </a:rPr>
              <a:t>Tracers’ participation in O</a:t>
            </a:r>
            <a:r>
              <a:rPr lang="en-GB" sz="1500" b="1" baseline="-25000">
                <a:latin typeface="Calibri"/>
                <a:ea typeface="Calibri"/>
                <a:cs typeface="Calibri"/>
                <a:sym typeface="Calibri"/>
              </a:rPr>
              <a:t>3</a:t>
            </a:r>
            <a:r>
              <a:rPr lang="en-GB" sz="1500" b="1">
                <a:latin typeface="Calibri"/>
                <a:ea typeface="Calibri"/>
                <a:cs typeface="Calibri"/>
                <a:sym typeface="Calibri"/>
              </a:rPr>
              <a:t> formation </a:t>
            </a:r>
            <a:r>
              <a:rPr lang="en-GB" sz="1500">
                <a:latin typeface="Calibri"/>
                <a:ea typeface="Calibri"/>
                <a:cs typeface="Calibri"/>
                <a:sym typeface="Calibri"/>
              </a:rPr>
              <a:t>: a </a:t>
            </a:r>
            <a:r>
              <a:rPr lang="en-GB" sz="1500">
                <a:solidFill>
                  <a:schemeClr val="dk1"/>
                </a:solidFill>
                <a:latin typeface="Calibri"/>
                <a:ea typeface="Calibri"/>
                <a:cs typeface="Calibri"/>
                <a:sym typeface="Calibri"/>
              </a:rPr>
              <a:t>lumped surrogate, e.g., following NC</a:t>
            </a:r>
            <a:r>
              <a:rPr lang="en-GB" sz="1500" baseline="-25000">
                <a:solidFill>
                  <a:schemeClr val="dk1"/>
                </a:solidFill>
                <a:latin typeface="Calibri"/>
                <a:ea typeface="Calibri"/>
                <a:cs typeface="Calibri"/>
                <a:sym typeface="Calibri"/>
              </a:rPr>
              <a:t>4</a:t>
            </a:r>
            <a:r>
              <a:rPr lang="en-GB" sz="1500">
                <a:solidFill>
                  <a:schemeClr val="dk1"/>
                </a:solidFill>
                <a:latin typeface="Calibri"/>
                <a:ea typeface="Calibri"/>
                <a:cs typeface="Calibri"/>
                <a:sym typeface="Calibri"/>
              </a:rPr>
              <a:t>H</a:t>
            </a:r>
            <a:r>
              <a:rPr lang="en-GB" sz="1500" baseline="-25000">
                <a:solidFill>
                  <a:schemeClr val="dk1"/>
                </a:solidFill>
                <a:latin typeface="Calibri"/>
                <a:ea typeface="Calibri"/>
                <a:cs typeface="Calibri"/>
                <a:sym typeface="Calibri"/>
              </a:rPr>
              <a:t>10</a:t>
            </a:r>
            <a:r>
              <a:rPr lang="en-GB" sz="1500">
                <a:solidFill>
                  <a:schemeClr val="dk1"/>
                </a:solidFill>
                <a:latin typeface="Calibri"/>
                <a:ea typeface="Calibri"/>
                <a:cs typeface="Calibri"/>
                <a:sym typeface="Calibri"/>
              </a:rPr>
              <a:t> chemistry</a:t>
            </a:r>
            <a:endParaRPr sz="1500"/>
          </a:p>
        </p:txBody>
      </p:sp>
      <p:graphicFrame>
        <p:nvGraphicFramePr>
          <p:cNvPr id="131" name="Google Shape;131;p16"/>
          <p:cNvGraphicFramePr/>
          <p:nvPr/>
        </p:nvGraphicFramePr>
        <p:xfrm>
          <a:off x="459450" y="829935"/>
          <a:ext cx="7595925" cy="2683260"/>
        </p:xfrm>
        <a:graphic>
          <a:graphicData uri="http://schemas.openxmlformats.org/drawingml/2006/table">
            <a:tbl>
              <a:tblPr>
                <a:noFill/>
                <a:tableStyleId>{89B9C746-5628-4365-B746-15019B79683B}</a:tableStyleId>
              </a:tblPr>
              <a:tblGrid>
                <a:gridCol w="1882450">
                  <a:extLst>
                    <a:ext uri="{9D8B030D-6E8A-4147-A177-3AD203B41FA5}">
                      <a16:colId xmlns:a16="http://schemas.microsoft.com/office/drawing/2014/main" val="20000"/>
                    </a:ext>
                  </a:extLst>
                </a:gridCol>
                <a:gridCol w="1503825">
                  <a:extLst>
                    <a:ext uri="{9D8B030D-6E8A-4147-A177-3AD203B41FA5}">
                      <a16:colId xmlns:a16="http://schemas.microsoft.com/office/drawing/2014/main" val="20001"/>
                    </a:ext>
                  </a:extLst>
                </a:gridCol>
                <a:gridCol w="1397400">
                  <a:extLst>
                    <a:ext uri="{9D8B030D-6E8A-4147-A177-3AD203B41FA5}">
                      <a16:colId xmlns:a16="http://schemas.microsoft.com/office/drawing/2014/main" val="20002"/>
                    </a:ext>
                  </a:extLst>
                </a:gridCol>
                <a:gridCol w="1584875">
                  <a:extLst>
                    <a:ext uri="{9D8B030D-6E8A-4147-A177-3AD203B41FA5}">
                      <a16:colId xmlns:a16="http://schemas.microsoft.com/office/drawing/2014/main" val="20003"/>
                    </a:ext>
                  </a:extLst>
                </a:gridCol>
                <a:gridCol w="1227375">
                  <a:extLst>
                    <a:ext uri="{9D8B030D-6E8A-4147-A177-3AD203B41FA5}">
                      <a16:colId xmlns:a16="http://schemas.microsoft.com/office/drawing/2014/main" val="20004"/>
                    </a:ext>
                  </a:extLst>
                </a:gridCol>
              </a:tblGrid>
              <a:tr h="258725">
                <a:tc>
                  <a:txBody>
                    <a:bodyPr/>
                    <a:lstStyle/>
                    <a:p>
                      <a:pPr marL="0" lvl="0" indent="0" algn="l" rtl="0">
                        <a:spcBef>
                          <a:spcPts val="0"/>
                        </a:spcBef>
                        <a:spcAft>
                          <a:spcPts val="0"/>
                        </a:spcAft>
                        <a:buNone/>
                      </a:pPr>
                      <a:r>
                        <a:rPr lang="en-GB" sz="1200" b="1"/>
                        <a:t>Alkane:</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2</a:t>
                      </a:r>
                      <a:r>
                        <a:rPr lang="en-GB" sz="1200">
                          <a:solidFill>
                            <a:schemeClr val="dk1"/>
                          </a:solidFill>
                        </a:rPr>
                        <a:t>H</a:t>
                      </a:r>
                      <a:r>
                        <a:rPr lang="en-GB" sz="1200" baseline="-25000">
                          <a:solidFill>
                            <a:schemeClr val="dk1"/>
                          </a:solidFill>
                        </a:rPr>
                        <a:t>6</a:t>
                      </a:r>
                      <a:endParaRPr sz="1200" baseline="-250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C</a:t>
                      </a:r>
                      <a:r>
                        <a:rPr lang="en-GB" sz="1200" baseline="-25000">
                          <a:solidFill>
                            <a:srgbClr val="0000FF"/>
                          </a:solidFill>
                        </a:rPr>
                        <a:t>3</a:t>
                      </a:r>
                      <a:r>
                        <a:rPr lang="en-GB" sz="1200">
                          <a:solidFill>
                            <a:srgbClr val="0000FF"/>
                          </a:solidFill>
                        </a:rPr>
                        <a:t>H</a:t>
                      </a:r>
                      <a:r>
                        <a:rPr lang="en-GB" sz="1200" baseline="-25000">
                          <a:solidFill>
                            <a:srgbClr val="0000FF"/>
                          </a:solidFill>
                        </a:rPr>
                        <a:t>8</a:t>
                      </a:r>
                      <a:r>
                        <a:rPr lang="en-GB" sz="1200">
                          <a:solidFill>
                            <a:srgbClr val="0000FF"/>
                          </a:solidFill>
                        </a:rPr>
                        <a:t>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NC</a:t>
                      </a:r>
                      <a:r>
                        <a:rPr lang="en-GB" sz="1200" baseline="-25000">
                          <a:solidFill>
                            <a:srgbClr val="0000FF"/>
                          </a:solidFill>
                        </a:rPr>
                        <a:t>4</a:t>
                      </a:r>
                      <a:r>
                        <a:rPr lang="en-GB" sz="1200">
                          <a:solidFill>
                            <a:srgbClr val="0000FF"/>
                          </a:solidFill>
                        </a:rPr>
                        <a:t>H</a:t>
                      </a:r>
                      <a:r>
                        <a:rPr lang="en-GB" sz="1200" baseline="-25000">
                          <a:solidFill>
                            <a:srgbClr val="0000FF"/>
                          </a:solidFill>
                        </a:rPr>
                        <a:t>10</a:t>
                      </a:r>
                      <a:r>
                        <a:rPr lang="en-GB" sz="1200">
                          <a:solidFill>
                            <a:srgbClr val="0000FF"/>
                          </a:solidFill>
                        </a:rPr>
                        <a:t>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GB" sz="1100">
                          <a:solidFill>
                            <a:srgbClr val="0000FF"/>
                          </a:solidFill>
                        </a:rPr>
                        <a:t>IC</a:t>
                      </a:r>
                      <a:r>
                        <a:rPr lang="en-GB" sz="1100" baseline="-25000">
                          <a:solidFill>
                            <a:srgbClr val="0000FF"/>
                          </a:solidFill>
                        </a:rPr>
                        <a:t>4</a:t>
                      </a:r>
                      <a:r>
                        <a:rPr lang="en-GB" sz="1100">
                          <a:solidFill>
                            <a:srgbClr val="0000FF"/>
                          </a:solidFill>
                        </a:rPr>
                        <a:t>H</a:t>
                      </a:r>
                      <a:r>
                        <a:rPr lang="en-GB" sz="1100" baseline="-25000">
                          <a:solidFill>
                            <a:srgbClr val="0000FF"/>
                          </a:solidFill>
                        </a:rPr>
                        <a:t>10</a:t>
                      </a:r>
                      <a:r>
                        <a:rPr lang="en-GB" sz="1100">
                          <a:solidFill>
                            <a:srgbClr val="0000FF"/>
                          </a:solidFill>
                        </a:rPr>
                        <a:t>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8725">
                <a:tc>
                  <a:txBody>
                    <a:bodyPr/>
                    <a:lstStyle/>
                    <a:p>
                      <a:pPr marL="0" lvl="0" indent="0" algn="l" rtl="0">
                        <a:spcBef>
                          <a:spcPts val="0"/>
                        </a:spcBef>
                        <a:spcAft>
                          <a:spcPts val="0"/>
                        </a:spcAft>
                        <a:buNone/>
                      </a:pPr>
                      <a:r>
                        <a:rPr lang="en-GB" sz="1200" b="1"/>
                        <a:t>Alkene:</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2</a:t>
                      </a:r>
                      <a:r>
                        <a:rPr lang="en-GB" sz="1200">
                          <a:solidFill>
                            <a:schemeClr val="dk1"/>
                          </a:solidFill>
                        </a:rPr>
                        <a:t>H</a:t>
                      </a:r>
                      <a:r>
                        <a:rPr lang="en-GB" sz="1200" baseline="-25000">
                          <a:solidFill>
                            <a:schemeClr val="dk1"/>
                          </a:solidFill>
                        </a:rPr>
                        <a:t>4</a:t>
                      </a:r>
                      <a:endParaRPr sz="1200" baseline="-250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3</a:t>
                      </a:r>
                      <a:r>
                        <a:rPr lang="en-GB" sz="1200">
                          <a:solidFill>
                            <a:schemeClr val="dk1"/>
                          </a:solidFill>
                        </a:rPr>
                        <a:t>H</a:t>
                      </a:r>
                      <a:r>
                        <a:rPr lang="en-GB" sz="1200" baseline="-25000">
                          <a:solidFill>
                            <a:schemeClr val="dk1"/>
                          </a:solidFill>
                        </a:rPr>
                        <a:t>6</a:t>
                      </a:r>
                      <a:endParaRPr sz="1200" baseline="-250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C</a:t>
                      </a:r>
                      <a:r>
                        <a:rPr lang="en-GB" sz="1200" baseline="-25000">
                          <a:solidFill>
                            <a:srgbClr val="0000FF"/>
                          </a:solidFill>
                        </a:rPr>
                        <a:t>4</a:t>
                      </a:r>
                      <a:r>
                        <a:rPr lang="en-GB" sz="1200">
                          <a:solidFill>
                            <a:srgbClr val="0000FF"/>
                          </a:solidFill>
                        </a:rPr>
                        <a:t>H</a:t>
                      </a:r>
                      <a:r>
                        <a:rPr lang="en-GB" sz="1200" baseline="-25000">
                          <a:solidFill>
                            <a:srgbClr val="0000FF"/>
                          </a:solidFill>
                        </a:rPr>
                        <a:t>8</a:t>
                      </a:r>
                      <a:r>
                        <a:rPr lang="en-GB" sz="1200">
                          <a:solidFill>
                            <a:srgbClr val="0000FF"/>
                          </a:solidFill>
                        </a:rPr>
                        <a:t>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rgbClr val="38761D"/>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58725">
                <a:tc>
                  <a:txBody>
                    <a:bodyPr/>
                    <a:lstStyle/>
                    <a:p>
                      <a:pPr marL="0" lvl="0" indent="0" algn="l" rtl="0">
                        <a:spcBef>
                          <a:spcPts val="0"/>
                        </a:spcBef>
                        <a:spcAft>
                          <a:spcPts val="0"/>
                        </a:spcAft>
                        <a:buNone/>
                      </a:pPr>
                      <a:r>
                        <a:rPr lang="en-GB" sz="1200" b="1"/>
                        <a:t>Alkyne:</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C</a:t>
                      </a:r>
                      <a:r>
                        <a:rPr lang="en-GB" sz="1200" baseline="-25000">
                          <a:solidFill>
                            <a:srgbClr val="0000FF"/>
                          </a:solidFill>
                        </a:rPr>
                        <a:t>2</a:t>
                      </a:r>
                      <a:r>
                        <a:rPr lang="en-GB" sz="1200">
                          <a:solidFill>
                            <a:srgbClr val="0000FF"/>
                          </a:solidFill>
                        </a:rPr>
                        <a:t>H</a:t>
                      </a:r>
                      <a:r>
                        <a:rPr lang="en-GB" sz="1200" baseline="-25000">
                          <a:solidFill>
                            <a:srgbClr val="0000FF"/>
                          </a:solidFill>
                        </a:rPr>
                        <a:t>2</a:t>
                      </a:r>
                      <a:r>
                        <a:rPr lang="en-GB" sz="1200">
                          <a:solidFill>
                            <a:srgbClr val="0000FF"/>
                          </a:solidFill>
                        </a:rPr>
                        <a:t>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53050">
                <a:tc>
                  <a:txBody>
                    <a:bodyPr/>
                    <a:lstStyle/>
                    <a:p>
                      <a:pPr marL="0" lvl="0" indent="0" algn="l" rtl="0">
                        <a:spcBef>
                          <a:spcPts val="0"/>
                        </a:spcBef>
                        <a:spcAft>
                          <a:spcPts val="0"/>
                        </a:spcAft>
                        <a:buNone/>
                      </a:pPr>
                      <a:r>
                        <a:rPr lang="en-GB" sz="1200" b="1"/>
                        <a:t>Aromatic hydrocarbon:</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6</a:t>
                      </a:r>
                      <a:r>
                        <a:rPr lang="en-GB" sz="1200">
                          <a:solidFill>
                            <a:schemeClr val="dk1"/>
                          </a:solidFill>
                        </a:rPr>
                        <a:t>H</a:t>
                      </a:r>
                      <a:r>
                        <a:rPr lang="en-GB" sz="1200" baseline="-25000">
                          <a:solidFill>
                            <a:schemeClr val="dk1"/>
                          </a:solidFill>
                        </a:rPr>
                        <a:t>6</a:t>
                      </a:r>
                      <a:endParaRPr sz="1200" baseline="-250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6</a:t>
                      </a:r>
                      <a:r>
                        <a:rPr lang="en-GB" sz="1200">
                          <a:solidFill>
                            <a:schemeClr val="dk1"/>
                          </a:solidFill>
                        </a:rPr>
                        <a:t>H</a:t>
                      </a:r>
                      <a:r>
                        <a:rPr lang="en-GB" sz="1200" baseline="-25000">
                          <a:solidFill>
                            <a:schemeClr val="dk1"/>
                          </a:solidFill>
                        </a:rPr>
                        <a:t>5</a:t>
                      </a:r>
                      <a:r>
                        <a:rPr lang="en-GB" sz="1200">
                          <a:solidFill>
                            <a:schemeClr val="dk1"/>
                          </a:solidFill>
                        </a:rPr>
                        <a:t>CH</a:t>
                      </a:r>
                      <a:r>
                        <a:rPr lang="en-GB" sz="1200" baseline="-25000">
                          <a:solidFill>
                            <a:schemeClr val="dk1"/>
                          </a:solidFill>
                        </a:rPr>
                        <a:t>3</a:t>
                      </a:r>
                      <a:endParaRPr sz="1200" baseline="-250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6</a:t>
                      </a:r>
                      <a:r>
                        <a:rPr lang="en-GB" sz="1200">
                          <a:solidFill>
                            <a:schemeClr val="dk1"/>
                          </a:solidFill>
                        </a:rPr>
                        <a:t>H</a:t>
                      </a:r>
                      <a:r>
                        <a:rPr lang="en-GB" sz="1200" baseline="-25000">
                          <a:solidFill>
                            <a:schemeClr val="dk1"/>
                          </a:solidFill>
                        </a:rPr>
                        <a:t>4</a:t>
                      </a:r>
                      <a:r>
                        <a:rPr lang="en-GB" sz="1200">
                          <a:solidFill>
                            <a:schemeClr val="dk1"/>
                          </a:solidFill>
                        </a:rPr>
                        <a:t>(CH</a:t>
                      </a:r>
                      <a:r>
                        <a:rPr lang="en-GB" sz="1200" baseline="-25000">
                          <a:solidFill>
                            <a:schemeClr val="dk1"/>
                          </a:solidFill>
                        </a:rPr>
                        <a:t>3</a:t>
                      </a:r>
                      <a:r>
                        <a:rPr lang="en-GB" sz="1200">
                          <a:solidFill>
                            <a:schemeClr val="dk1"/>
                          </a:solidFill>
                        </a:rPr>
                        <a:t>)</a:t>
                      </a:r>
                      <a:r>
                        <a:rPr lang="en-GB" sz="1200" baseline="-25000">
                          <a:solidFill>
                            <a:schemeClr val="dk1"/>
                          </a:solidFill>
                        </a:rPr>
                        <a:t>2</a:t>
                      </a:r>
                      <a:endParaRPr sz="1200" baseline="-250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rgbClr val="38761D"/>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95600">
                <a:tc>
                  <a:txBody>
                    <a:bodyPr/>
                    <a:lstStyle/>
                    <a:p>
                      <a:pPr marL="0" lvl="0" indent="0" algn="l" rtl="0">
                        <a:spcBef>
                          <a:spcPts val="0"/>
                        </a:spcBef>
                        <a:spcAft>
                          <a:spcPts val="0"/>
                        </a:spcAft>
                        <a:buNone/>
                      </a:pPr>
                      <a:r>
                        <a:rPr lang="en-GB" sz="1200" b="1"/>
                        <a:t>Alcohol:</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CH</a:t>
                      </a:r>
                      <a:r>
                        <a:rPr lang="en-GB" sz="1200" baseline="-25000">
                          <a:solidFill>
                            <a:schemeClr val="dk1"/>
                          </a:solidFill>
                        </a:rPr>
                        <a:t>3</a:t>
                      </a:r>
                      <a:r>
                        <a:rPr lang="en-GB" sz="1200">
                          <a:solidFill>
                            <a:schemeClr val="dk1"/>
                          </a:solidFill>
                        </a:rPr>
                        <a:t>OH</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2</a:t>
                      </a:r>
                      <a:r>
                        <a:rPr lang="en-GB" sz="1200">
                          <a:solidFill>
                            <a:schemeClr val="dk1"/>
                          </a:solidFill>
                        </a:rPr>
                        <a:t>H</a:t>
                      </a:r>
                      <a:r>
                        <a:rPr lang="en-GB" sz="1200" baseline="-25000">
                          <a:solidFill>
                            <a:schemeClr val="dk1"/>
                          </a:solidFill>
                        </a:rPr>
                        <a:t>5</a:t>
                      </a:r>
                      <a:r>
                        <a:rPr lang="en-GB" sz="1200">
                          <a:solidFill>
                            <a:schemeClr val="dk1"/>
                          </a:solidFill>
                        </a:rPr>
                        <a:t>OH</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1-Propanol_T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2-Propanol_T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80050">
                <a:tc>
                  <a:txBody>
                    <a:bodyPr/>
                    <a:lstStyle/>
                    <a:p>
                      <a:pPr marL="0" lvl="0" indent="0" algn="l" rtl="0">
                        <a:spcBef>
                          <a:spcPts val="0"/>
                        </a:spcBef>
                        <a:spcAft>
                          <a:spcPts val="0"/>
                        </a:spcAft>
                        <a:buNone/>
                      </a:pPr>
                      <a:r>
                        <a:rPr lang="en-GB" sz="1200" b="1"/>
                        <a:t>Aldehyde:</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HCHO</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CH</a:t>
                      </a:r>
                      <a:r>
                        <a:rPr lang="en-GB" sz="1200" baseline="-25000">
                          <a:solidFill>
                            <a:schemeClr val="dk1"/>
                          </a:solidFill>
                        </a:rPr>
                        <a:t>3</a:t>
                      </a:r>
                      <a:r>
                        <a:rPr lang="en-GB" sz="1200">
                          <a:solidFill>
                            <a:schemeClr val="dk1"/>
                          </a:solidFill>
                        </a:rPr>
                        <a:t>CHO</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C</a:t>
                      </a:r>
                      <a:r>
                        <a:rPr lang="en-GB" sz="1200" baseline="-25000">
                          <a:solidFill>
                            <a:srgbClr val="0000FF"/>
                          </a:solidFill>
                        </a:rPr>
                        <a:t>2</a:t>
                      </a:r>
                      <a:r>
                        <a:rPr lang="en-GB" sz="1200">
                          <a:solidFill>
                            <a:srgbClr val="0000FF"/>
                          </a:solidFill>
                        </a:rPr>
                        <a:t>H</a:t>
                      </a:r>
                      <a:r>
                        <a:rPr lang="en-GB" sz="1200" baseline="-25000">
                          <a:solidFill>
                            <a:srgbClr val="0000FF"/>
                          </a:solidFill>
                        </a:rPr>
                        <a:t>5</a:t>
                      </a:r>
                      <a:r>
                        <a:rPr lang="en-GB" sz="1200">
                          <a:solidFill>
                            <a:srgbClr val="0000FF"/>
                          </a:solidFill>
                        </a:rPr>
                        <a:t>CHO_T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rgbClr val="38761D"/>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52200">
                <a:tc>
                  <a:txBody>
                    <a:bodyPr/>
                    <a:lstStyle/>
                    <a:p>
                      <a:pPr marL="0" lvl="0" indent="0" algn="l" rtl="0">
                        <a:spcBef>
                          <a:spcPts val="0"/>
                        </a:spcBef>
                        <a:spcAft>
                          <a:spcPts val="0"/>
                        </a:spcAft>
                        <a:buNone/>
                      </a:pPr>
                      <a:r>
                        <a:rPr lang="en-GB" sz="1200" b="1"/>
                        <a:t>Ketone:</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CH</a:t>
                      </a:r>
                      <a:r>
                        <a:rPr lang="en-GB" sz="1200" baseline="-25000">
                          <a:solidFill>
                            <a:srgbClr val="0000FF"/>
                          </a:solidFill>
                        </a:rPr>
                        <a:t>3</a:t>
                      </a:r>
                      <a:r>
                        <a:rPr lang="en-GB" sz="1200">
                          <a:solidFill>
                            <a:srgbClr val="0000FF"/>
                          </a:solidFill>
                        </a:rPr>
                        <a:t>COCH</a:t>
                      </a:r>
                      <a:r>
                        <a:rPr lang="en-GB" sz="1200" baseline="-25000">
                          <a:solidFill>
                            <a:srgbClr val="0000FF"/>
                          </a:solidFill>
                        </a:rPr>
                        <a:t>3</a:t>
                      </a:r>
                      <a:r>
                        <a:rPr lang="en-GB" sz="1200">
                          <a:solidFill>
                            <a:srgbClr val="0000FF"/>
                          </a:solidFill>
                        </a:rPr>
                        <a:t>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MEK</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04225">
                <a:tc>
                  <a:txBody>
                    <a:bodyPr/>
                    <a:lstStyle/>
                    <a:p>
                      <a:pPr marL="0" lvl="0" indent="0" algn="l" rtl="0">
                        <a:spcBef>
                          <a:spcPts val="0"/>
                        </a:spcBef>
                        <a:spcAft>
                          <a:spcPts val="0"/>
                        </a:spcAft>
                        <a:buNone/>
                      </a:pPr>
                      <a:r>
                        <a:rPr lang="en-GB" sz="1200" b="1"/>
                        <a:t>Carboxylic acid:</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HCOOH_T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rgbClr val="0000FF"/>
                          </a:solidFill>
                        </a:rPr>
                        <a:t>CH</a:t>
                      </a:r>
                      <a:r>
                        <a:rPr lang="en-GB" sz="1200" baseline="-25000">
                          <a:solidFill>
                            <a:srgbClr val="0000FF"/>
                          </a:solidFill>
                        </a:rPr>
                        <a:t>3</a:t>
                      </a:r>
                      <a:r>
                        <a:rPr lang="en-GB" sz="1200">
                          <a:solidFill>
                            <a:srgbClr val="0000FF"/>
                          </a:solidFill>
                        </a:rPr>
                        <a:t>COOH_T</a:t>
                      </a:r>
                      <a:endParaRPr sz="1200">
                        <a:solidFill>
                          <a:srgbClr val="0000FF"/>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58725">
                <a:tc>
                  <a:txBody>
                    <a:bodyPr/>
                    <a:lstStyle/>
                    <a:p>
                      <a:pPr marL="0" lvl="0" indent="0" algn="l" rtl="0">
                        <a:spcBef>
                          <a:spcPts val="0"/>
                        </a:spcBef>
                        <a:spcAft>
                          <a:spcPts val="0"/>
                        </a:spcAft>
                        <a:buNone/>
                      </a:pPr>
                      <a:r>
                        <a:rPr lang="en-GB" sz="1200" b="1"/>
                        <a:t>Biogenic VOC:</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C</a:t>
                      </a:r>
                      <a:r>
                        <a:rPr lang="en-GB" sz="1200" baseline="-25000">
                          <a:solidFill>
                            <a:schemeClr val="dk1"/>
                          </a:solidFill>
                        </a:rPr>
                        <a:t>5</a:t>
                      </a:r>
                      <a:r>
                        <a:rPr lang="en-GB" sz="1200">
                          <a:solidFill>
                            <a:schemeClr val="dk1"/>
                          </a:solidFill>
                        </a:rPr>
                        <a:t>H</a:t>
                      </a:r>
                      <a:r>
                        <a:rPr lang="en-GB" sz="1200" baseline="-25000">
                          <a:solidFill>
                            <a:schemeClr val="dk1"/>
                          </a:solidFill>
                        </a:rPr>
                        <a:t>8</a:t>
                      </a:r>
                      <a:endParaRPr sz="1200" baseline="-250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α-Pinene</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GB" sz="1200">
                          <a:solidFill>
                            <a:schemeClr val="dk1"/>
                          </a:solidFill>
                        </a:rPr>
                        <a:t>β-Pinene</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sz="1200"/>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58725">
                <a:tc>
                  <a:txBody>
                    <a:bodyPr/>
                    <a:lstStyle/>
                    <a:p>
                      <a:pPr marL="0" lvl="0" indent="0" algn="l" rtl="0">
                        <a:spcBef>
                          <a:spcPts val="0"/>
                        </a:spcBef>
                        <a:spcAft>
                          <a:spcPts val="0"/>
                        </a:spcAft>
                        <a:buNone/>
                      </a:pPr>
                      <a:r>
                        <a:rPr lang="en-GB" sz="1200" b="1"/>
                        <a:t>Oth_alkane_T</a:t>
                      </a:r>
                      <a:endParaRPr sz="1200" b="1"/>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gridSpan="4">
                  <a:txBody>
                    <a:bodyPr/>
                    <a:lstStyle/>
                    <a:p>
                      <a:pPr marL="0" lvl="0" indent="0" algn="l" rtl="0">
                        <a:spcBef>
                          <a:spcPts val="0"/>
                        </a:spcBef>
                        <a:spcAft>
                          <a:spcPts val="0"/>
                        </a:spcAft>
                        <a:buNone/>
                      </a:pPr>
                      <a:r>
                        <a:rPr lang="en-GB" sz="1200">
                          <a:solidFill>
                            <a:schemeClr val="dk1"/>
                          </a:solidFill>
                        </a:rPr>
                        <a:t>the rest VOCs</a:t>
                      </a:r>
                      <a:endParaRPr sz="1200">
                        <a:solidFill>
                          <a:schemeClr val="dk1"/>
                        </a:solidFill>
                      </a:endParaRPr>
                    </a:p>
                  </a:txBody>
                  <a:tcPr marL="91425" marR="91425" marT="36000" marB="360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2" name="Google Shape;13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137" name="Google Shape;137;p17"/>
          <p:cNvGrpSpPr/>
          <p:nvPr/>
        </p:nvGrpSpPr>
        <p:grpSpPr>
          <a:xfrm>
            <a:off x="541250" y="1621550"/>
            <a:ext cx="7808020" cy="3469225"/>
            <a:chOff x="541250" y="1621550"/>
            <a:chExt cx="7808020" cy="3469225"/>
          </a:xfrm>
        </p:grpSpPr>
        <p:grpSp>
          <p:nvGrpSpPr>
            <p:cNvPr id="138" name="Google Shape;138;p17"/>
            <p:cNvGrpSpPr/>
            <p:nvPr/>
          </p:nvGrpSpPr>
          <p:grpSpPr>
            <a:xfrm>
              <a:off x="541250" y="1621550"/>
              <a:ext cx="7808020" cy="3469225"/>
              <a:chOff x="541250" y="1621550"/>
              <a:chExt cx="7808020" cy="3469225"/>
            </a:xfrm>
          </p:grpSpPr>
          <p:pic>
            <p:nvPicPr>
              <p:cNvPr id="139" name="Google Shape;139;p17"/>
              <p:cNvPicPr preferRelativeResize="0"/>
              <p:nvPr/>
            </p:nvPicPr>
            <p:blipFill>
              <a:blip r:embed="rId3">
                <a:alphaModFix/>
              </a:blip>
              <a:stretch>
                <a:fillRect/>
              </a:stretch>
            </p:blipFill>
            <p:spPr>
              <a:xfrm>
                <a:off x="541250" y="1621550"/>
                <a:ext cx="7808020" cy="3469225"/>
              </a:xfrm>
              <a:prstGeom prst="rect">
                <a:avLst/>
              </a:prstGeom>
              <a:noFill/>
              <a:ln>
                <a:noFill/>
              </a:ln>
            </p:spPr>
          </p:pic>
          <p:sp>
            <p:nvSpPr>
              <p:cNvPr id="140" name="Google Shape;140;p17"/>
              <p:cNvSpPr txBox="1"/>
              <p:nvPr/>
            </p:nvSpPr>
            <p:spPr>
              <a:xfrm>
                <a:off x="6622800" y="3349175"/>
                <a:ext cx="1034400" cy="344100"/>
              </a:xfrm>
              <a:prstGeom prst="rect">
                <a:avLst/>
              </a:prstGeom>
              <a:no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en-GB" sz="1000"/>
                  <a:t>Road Transport Exhaust </a:t>
                </a:r>
                <a:endParaRPr sz="1000"/>
              </a:p>
            </p:txBody>
          </p:sp>
          <p:sp>
            <p:nvSpPr>
              <p:cNvPr id="141" name="Google Shape;141;p17"/>
              <p:cNvSpPr txBox="1"/>
              <p:nvPr/>
            </p:nvSpPr>
            <p:spPr>
              <a:xfrm rot="-5400000">
                <a:off x="7744225" y="4726225"/>
                <a:ext cx="253800" cy="205800"/>
              </a:xfrm>
              <a:prstGeom prst="rect">
                <a:avLst/>
              </a:prstGeom>
              <a:solidFill>
                <a:schemeClr val="lt1"/>
              </a:solid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en-GB" sz="1100"/>
                  <a:t>RT</a:t>
                </a:r>
                <a:endParaRPr sz="1100"/>
              </a:p>
            </p:txBody>
          </p:sp>
        </p:grpSp>
        <p:sp>
          <p:nvSpPr>
            <p:cNvPr id="142" name="Google Shape;142;p17"/>
            <p:cNvSpPr txBox="1"/>
            <p:nvPr/>
          </p:nvSpPr>
          <p:spPr>
            <a:xfrm rot="-5400000">
              <a:off x="1684750" y="4021250"/>
              <a:ext cx="540600" cy="190200"/>
            </a:xfrm>
            <a:prstGeom prst="rect">
              <a:avLst/>
            </a:prstGeom>
            <a:solidFill>
              <a:schemeClr val="lt1"/>
            </a:solidFill>
            <a:ln>
              <a:noFill/>
            </a:ln>
          </p:spPr>
          <p:txBody>
            <a:bodyPr spcFirstLastPara="1" wrap="square" lIns="18000" tIns="18000" rIns="18000" bIns="18000" anchor="t" anchorCtr="0">
              <a:spAutoFit/>
            </a:bodyPr>
            <a:lstStyle/>
            <a:p>
              <a:pPr marL="0" lvl="0" indent="0" algn="ctr" rtl="0">
                <a:spcBef>
                  <a:spcPts val="0"/>
                </a:spcBef>
                <a:spcAft>
                  <a:spcPts val="0"/>
                </a:spcAft>
                <a:buNone/>
              </a:pPr>
              <a:r>
                <a:rPr lang="en-GB" sz="1000"/>
                <a:t>Industry</a:t>
              </a:r>
              <a:endParaRPr sz="1000"/>
            </a:p>
          </p:txBody>
        </p:sp>
      </p:grpSp>
      <p:sp>
        <p:nvSpPr>
          <p:cNvPr id="143" name="Google Shape;143;p17"/>
          <p:cNvSpPr txBox="1">
            <a:spLocks noGrp="1"/>
          </p:cNvSpPr>
          <p:nvPr>
            <p:ph type="title"/>
          </p:nvPr>
        </p:nvSpPr>
        <p:spPr>
          <a:xfrm>
            <a:off x="541250" y="120050"/>
            <a:ext cx="8291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20"/>
              <a:t>Model simulation: configuration</a:t>
            </a:r>
            <a:endParaRPr sz="2620"/>
          </a:p>
        </p:txBody>
      </p:sp>
      <p:sp>
        <p:nvSpPr>
          <p:cNvPr id="144" name="Google Shape;144;p17"/>
          <p:cNvSpPr txBox="1"/>
          <p:nvPr/>
        </p:nvSpPr>
        <p:spPr>
          <a:xfrm>
            <a:off x="541250" y="692750"/>
            <a:ext cx="7708500" cy="928800"/>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91439" anchor="t" anchorCtr="0">
            <a:noAutofit/>
          </a:bodyPr>
          <a:lstStyle/>
          <a:p>
            <a:pPr marL="457200" marR="0" lvl="0" indent="-323850" algn="l" rtl="0">
              <a:lnSpc>
                <a:spcPct val="130000"/>
              </a:lnSpc>
              <a:spcBef>
                <a:spcPts val="0"/>
              </a:spcBef>
              <a:spcAft>
                <a:spcPts val="0"/>
              </a:spcAft>
              <a:buClr>
                <a:srgbClr val="000000"/>
              </a:buClr>
              <a:buSzPts val="1500"/>
              <a:buFont typeface="Calibri"/>
              <a:buChar char="●"/>
            </a:pPr>
            <a:r>
              <a:rPr lang="en-GB">
                <a:latin typeface="Calibri"/>
                <a:ea typeface="Calibri"/>
                <a:cs typeface="Calibri"/>
                <a:sym typeface="Calibri"/>
              </a:rPr>
              <a:t>2022 runs: 2019 emissions, 2022 meteorology, 0.1 ° resolution</a:t>
            </a:r>
            <a:endParaRPr>
              <a:latin typeface="Calibri"/>
              <a:ea typeface="Calibri"/>
              <a:cs typeface="Calibri"/>
              <a:sym typeface="Calibri"/>
            </a:endParaRPr>
          </a:p>
          <a:p>
            <a:pPr marL="457200" lvl="0" indent="-323850" algn="l" rtl="0">
              <a:lnSpc>
                <a:spcPct val="130000"/>
              </a:lnSpc>
              <a:spcBef>
                <a:spcPts val="0"/>
              </a:spcBef>
              <a:spcAft>
                <a:spcPts val="0"/>
              </a:spcAft>
              <a:buClr>
                <a:schemeClr val="dk1"/>
              </a:buClr>
              <a:buSzPts val="1500"/>
              <a:buFont typeface="Calibri"/>
              <a:buChar char="●"/>
            </a:pPr>
            <a:r>
              <a:rPr lang="en-GB">
                <a:solidFill>
                  <a:schemeClr val="dk1"/>
                </a:solidFill>
                <a:latin typeface="Calibri"/>
                <a:ea typeface="Calibri"/>
                <a:cs typeface="Calibri"/>
                <a:sym typeface="Calibri"/>
              </a:rPr>
              <a:t>Measurements: 2022 intensive measurement periods (IMPs), 12-20</a:t>
            </a:r>
            <a:r>
              <a:rPr lang="en-GB" baseline="30000">
                <a:solidFill>
                  <a:schemeClr val="dk1"/>
                </a:solidFill>
                <a:latin typeface="Calibri"/>
                <a:ea typeface="Calibri"/>
                <a:cs typeface="Calibri"/>
                <a:sym typeface="Calibri"/>
              </a:rPr>
              <a:t>th</a:t>
            </a:r>
            <a:r>
              <a:rPr lang="en-GB">
                <a:solidFill>
                  <a:schemeClr val="dk1"/>
                </a:solidFill>
                <a:latin typeface="Calibri"/>
                <a:ea typeface="Calibri"/>
                <a:cs typeface="Calibri"/>
                <a:sym typeface="Calibri"/>
              </a:rPr>
              <a:t> July</a:t>
            </a:r>
            <a:endParaRPr>
              <a:latin typeface="Calibri"/>
              <a:ea typeface="Calibri"/>
              <a:cs typeface="Calibri"/>
              <a:sym typeface="Calibri"/>
            </a:endParaRPr>
          </a:p>
          <a:p>
            <a:pPr marL="457200" marR="0" lvl="0" indent="-323850" algn="l" rtl="0">
              <a:lnSpc>
                <a:spcPct val="130000"/>
              </a:lnSpc>
              <a:spcBef>
                <a:spcPts val="0"/>
              </a:spcBef>
              <a:spcAft>
                <a:spcPts val="0"/>
              </a:spcAft>
              <a:buSzPts val="1500"/>
              <a:buFont typeface="Calibri"/>
              <a:buChar char="●"/>
            </a:pPr>
            <a:r>
              <a:rPr lang="en-GB">
                <a:latin typeface="Calibri"/>
                <a:ea typeface="Calibri"/>
                <a:cs typeface="Calibri"/>
                <a:sym typeface="Calibri"/>
              </a:rPr>
              <a:t>Large emitting sector: Industry, Other combustion, Fugitive, Solvents</a:t>
            </a:r>
            <a:endParaRPr>
              <a:latin typeface="Calibri"/>
              <a:ea typeface="Calibri"/>
              <a:cs typeface="Calibri"/>
              <a:sym typeface="Calibri"/>
            </a:endParaRPr>
          </a:p>
        </p:txBody>
      </p:sp>
      <p:sp>
        <p:nvSpPr>
          <p:cNvPr id="145" name="Google Shape;14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a:t>
            </a:fld>
            <a:endParaRPr/>
          </a:p>
        </p:txBody>
      </p:sp>
      <p:sp>
        <p:nvSpPr>
          <p:cNvPr id="146" name="Google Shape;146;p17"/>
          <p:cNvSpPr/>
          <p:nvPr/>
        </p:nvSpPr>
        <p:spPr>
          <a:xfrm>
            <a:off x="1767970" y="1713112"/>
            <a:ext cx="1410600" cy="3377700"/>
          </a:xfrm>
          <a:prstGeom prst="rect">
            <a:avLst/>
          </a:prstGeom>
          <a:noFill/>
          <a:ln w="19050" cap="flat" cmpd="sng">
            <a:solidFill>
              <a:srgbClr val="98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8"/>
          <p:cNvPicPr preferRelativeResize="0"/>
          <p:nvPr/>
        </p:nvPicPr>
        <p:blipFill rotWithShape="1">
          <a:blip r:embed="rId3">
            <a:alphaModFix/>
          </a:blip>
          <a:srcRect/>
          <a:stretch/>
        </p:blipFill>
        <p:spPr>
          <a:xfrm>
            <a:off x="59276" y="1725474"/>
            <a:ext cx="9025448" cy="3317298"/>
          </a:xfrm>
          <a:prstGeom prst="rect">
            <a:avLst/>
          </a:prstGeom>
          <a:noFill/>
          <a:ln>
            <a:noFill/>
          </a:ln>
        </p:spPr>
      </p:pic>
      <p:sp>
        <p:nvSpPr>
          <p:cNvPr id="152" name="Google Shape;152;p18"/>
          <p:cNvSpPr txBox="1">
            <a:spLocks noGrp="1"/>
          </p:cNvSpPr>
          <p:nvPr>
            <p:ph type="title"/>
          </p:nvPr>
        </p:nvSpPr>
        <p:spPr>
          <a:xfrm>
            <a:off x="391575" y="120075"/>
            <a:ext cx="8291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620"/>
              <a:t>Model simulation: configuration</a:t>
            </a:r>
            <a:endParaRPr sz="2620"/>
          </a:p>
        </p:txBody>
      </p:sp>
      <p:sp>
        <p:nvSpPr>
          <p:cNvPr id="153" name="Google Shape;153;p18"/>
          <p:cNvSpPr txBox="1"/>
          <p:nvPr/>
        </p:nvSpPr>
        <p:spPr>
          <a:xfrm>
            <a:off x="391575" y="755075"/>
            <a:ext cx="8440800" cy="1003331"/>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18000" tIns="0" rIns="18000" bIns="45700" anchor="t" anchorCtr="0">
            <a:spAutoFit/>
          </a:bodyPr>
          <a:lstStyle/>
          <a:p>
            <a:pPr marL="316800" lvl="0" indent="-253650" algn="l" rtl="0">
              <a:lnSpc>
                <a:spcPct val="130000"/>
              </a:lnSpc>
              <a:spcBef>
                <a:spcPts val="600"/>
              </a:spcBef>
              <a:spcAft>
                <a:spcPts val="0"/>
              </a:spcAft>
              <a:buClr>
                <a:schemeClr val="dk1"/>
              </a:buClr>
              <a:buSzPts val="1500"/>
              <a:buFont typeface="Calibri"/>
              <a:buChar char="●"/>
            </a:pPr>
            <a:r>
              <a:rPr lang="en-GB" sz="1500" b="1">
                <a:solidFill>
                  <a:schemeClr val="dk1"/>
                </a:solidFill>
                <a:latin typeface="Calibri"/>
                <a:ea typeface="Calibri"/>
                <a:cs typeface="Calibri"/>
                <a:sym typeface="Calibri"/>
              </a:rPr>
              <a:t>VOC Speciation</a:t>
            </a:r>
            <a:r>
              <a:rPr lang="en-GB" sz="1500">
                <a:solidFill>
                  <a:schemeClr val="dk1"/>
                </a:solidFill>
                <a:latin typeface="Calibri"/>
                <a:ea typeface="Calibri"/>
                <a:cs typeface="Calibri"/>
                <a:sym typeface="Calibri"/>
              </a:rPr>
              <a:t>: based on the latest speciated UK national atmospheric emissions inventory (NAEI)</a:t>
            </a:r>
            <a:endParaRPr sz="1500">
              <a:solidFill>
                <a:schemeClr val="dk1"/>
              </a:solidFill>
              <a:latin typeface="Calibri"/>
              <a:ea typeface="Calibri"/>
              <a:cs typeface="Calibri"/>
              <a:sym typeface="Calibri"/>
            </a:endParaRPr>
          </a:p>
          <a:p>
            <a:pPr marL="316800" lvl="0" indent="-253650" algn="l" rtl="0">
              <a:lnSpc>
                <a:spcPct val="130000"/>
              </a:lnSpc>
              <a:spcBef>
                <a:spcPts val="0"/>
              </a:spcBef>
              <a:spcAft>
                <a:spcPts val="0"/>
              </a:spcAft>
              <a:buClr>
                <a:schemeClr val="dk1"/>
              </a:buClr>
              <a:buSzPts val="1500"/>
              <a:buFont typeface="Calibri"/>
              <a:buChar char="●"/>
            </a:pPr>
            <a:r>
              <a:rPr lang="en-GB" sz="1500" b="1">
                <a:solidFill>
                  <a:schemeClr val="dk1"/>
                </a:solidFill>
                <a:latin typeface="Calibri"/>
                <a:ea typeface="Calibri"/>
                <a:cs typeface="Calibri"/>
                <a:sym typeface="Calibri"/>
              </a:rPr>
              <a:t>Large emitting sector</a:t>
            </a:r>
            <a:r>
              <a:rPr lang="en-GB" sz="1500">
                <a:solidFill>
                  <a:schemeClr val="dk1"/>
                </a:solidFill>
                <a:latin typeface="Calibri"/>
                <a:ea typeface="Calibri"/>
                <a:cs typeface="Calibri"/>
                <a:sym typeface="Calibri"/>
              </a:rPr>
              <a:t>: Industry, Other combustion, Fugitive, Solvents</a:t>
            </a:r>
            <a:endParaRPr sz="1500">
              <a:solidFill>
                <a:schemeClr val="dk1"/>
              </a:solidFill>
              <a:latin typeface="Calibri"/>
              <a:ea typeface="Calibri"/>
              <a:cs typeface="Calibri"/>
              <a:sym typeface="Calibri"/>
            </a:endParaRPr>
          </a:p>
          <a:p>
            <a:pPr marL="316800" lvl="0" indent="-247300" algn="l" rtl="0">
              <a:lnSpc>
                <a:spcPct val="130000"/>
              </a:lnSpc>
              <a:spcBef>
                <a:spcPts val="0"/>
              </a:spcBef>
              <a:spcAft>
                <a:spcPts val="0"/>
              </a:spcAft>
              <a:buClr>
                <a:schemeClr val="dk1"/>
              </a:buClr>
              <a:buSzPts val="1400"/>
              <a:buFont typeface="Calibri"/>
              <a:buChar char="●"/>
            </a:pPr>
            <a:r>
              <a:rPr lang="en-GB" b="1">
                <a:solidFill>
                  <a:schemeClr val="dk1"/>
                </a:solidFill>
                <a:latin typeface="Calibri"/>
                <a:ea typeface="Calibri"/>
                <a:cs typeface="Calibri"/>
                <a:sym typeface="Calibri"/>
              </a:rPr>
              <a:t>Large emitting VOCs</a:t>
            </a:r>
            <a:r>
              <a:rPr lang="en-GB">
                <a:solidFill>
                  <a:schemeClr val="dk1"/>
                </a:solidFill>
                <a:latin typeface="Calibri"/>
                <a:ea typeface="Calibri"/>
                <a:cs typeface="Calibri"/>
                <a:sym typeface="Calibri"/>
              </a:rPr>
              <a:t>: Benzene, NC</a:t>
            </a:r>
            <a:r>
              <a:rPr lang="en-GB" baseline="-25000">
                <a:solidFill>
                  <a:schemeClr val="dk1"/>
                </a:solidFill>
                <a:latin typeface="Calibri"/>
                <a:ea typeface="Calibri"/>
                <a:cs typeface="Calibri"/>
                <a:sym typeface="Calibri"/>
              </a:rPr>
              <a:t>4</a:t>
            </a:r>
            <a:r>
              <a:rPr lang="en-GB">
                <a:solidFill>
                  <a:schemeClr val="dk1"/>
                </a:solidFill>
                <a:latin typeface="Calibri"/>
                <a:ea typeface="Calibri"/>
                <a:cs typeface="Calibri"/>
                <a:sym typeface="Calibri"/>
              </a:rPr>
              <a:t>H</a:t>
            </a:r>
            <a:r>
              <a:rPr lang="en-GB" baseline="-25000">
                <a:solidFill>
                  <a:schemeClr val="dk1"/>
                </a:solidFill>
                <a:latin typeface="Calibri"/>
                <a:ea typeface="Calibri"/>
                <a:cs typeface="Calibri"/>
                <a:sym typeface="Calibri"/>
              </a:rPr>
              <a:t>10</a:t>
            </a:r>
            <a:r>
              <a:rPr lang="en-GB">
                <a:solidFill>
                  <a:schemeClr val="dk1"/>
                </a:solidFill>
                <a:latin typeface="Calibri"/>
                <a:ea typeface="Calibri"/>
                <a:cs typeface="Calibri"/>
                <a:sym typeface="Calibri"/>
              </a:rPr>
              <a:t>, C</a:t>
            </a:r>
            <a:r>
              <a:rPr lang="en-GB" baseline="-25000">
                <a:solidFill>
                  <a:schemeClr val="dk1"/>
                </a:solidFill>
                <a:latin typeface="Calibri"/>
                <a:ea typeface="Calibri"/>
                <a:cs typeface="Calibri"/>
                <a:sym typeface="Calibri"/>
              </a:rPr>
              <a:t>2</a:t>
            </a:r>
            <a:r>
              <a:rPr lang="en-GB">
                <a:solidFill>
                  <a:schemeClr val="dk1"/>
                </a:solidFill>
                <a:latin typeface="Calibri"/>
                <a:ea typeface="Calibri"/>
                <a:cs typeface="Calibri"/>
                <a:sym typeface="Calibri"/>
              </a:rPr>
              <a:t>H</a:t>
            </a:r>
            <a:r>
              <a:rPr lang="en-GB" baseline="-25000">
                <a:solidFill>
                  <a:schemeClr val="dk1"/>
                </a:solidFill>
                <a:latin typeface="Calibri"/>
                <a:ea typeface="Calibri"/>
                <a:cs typeface="Calibri"/>
                <a:sym typeface="Calibri"/>
              </a:rPr>
              <a:t>5</a:t>
            </a:r>
            <a:r>
              <a:rPr lang="en-GB">
                <a:solidFill>
                  <a:schemeClr val="dk1"/>
                </a:solidFill>
                <a:latin typeface="Calibri"/>
                <a:ea typeface="Calibri"/>
                <a:cs typeface="Calibri"/>
                <a:sym typeface="Calibri"/>
              </a:rPr>
              <a:t>OH, C</a:t>
            </a:r>
            <a:r>
              <a:rPr lang="en-GB" baseline="-25000">
                <a:solidFill>
                  <a:schemeClr val="dk1"/>
                </a:solidFill>
                <a:latin typeface="Calibri"/>
                <a:ea typeface="Calibri"/>
                <a:cs typeface="Calibri"/>
                <a:sym typeface="Calibri"/>
              </a:rPr>
              <a:t>2</a:t>
            </a:r>
            <a:r>
              <a:rPr lang="en-GB">
                <a:solidFill>
                  <a:schemeClr val="dk1"/>
                </a:solidFill>
                <a:latin typeface="Calibri"/>
                <a:ea typeface="Calibri"/>
                <a:cs typeface="Calibri"/>
                <a:sym typeface="Calibri"/>
              </a:rPr>
              <a:t>H</a:t>
            </a:r>
            <a:r>
              <a:rPr lang="en-GB" baseline="-25000">
                <a:solidFill>
                  <a:schemeClr val="dk1"/>
                </a:solidFill>
                <a:latin typeface="Calibri"/>
                <a:ea typeface="Calibri"/>
                <a:cs typeface="Calibri"/>
                <a:sym typeface="Calibri"/>
              </a:rPr>
              <a:t>4</a:t>
            </a:r>
            <a:r>
              <a:rPr lang="en-GB">
                <a:solidFill>
                  <a:schemeClr val="dk1"/>
                </a:solidFill>
                <a:latin typeface="Calibri"/>
                <a:ea typeface="Calibri"/>
                <a:cs typeface="Calibri"/>
                <a:sym typeface="Calibri"/>
              </a:rPr>
              <a:t>, C</a:t>
            </a:r>
            <a:r>
              <a:rPr lang="en-GB" baseline="-25000">
                <a:solidFill>
                  <a:schemeClr val="dk1"/>
                </a:solidFill>
                <a:latin typeface="Calibri"/>
                <a:ea typeface="Calibri"/>
                <a:cs typeface="Calibri"/>
                <a:sym typeface="Calibri"/>
              </a:rPr>
              <a:t>2</a:t>
            </a:r>
            <a:r>
              <a:rPr lang="en-GB">
                <a:solidFill>
                  <a:schemeClr val="dk1"/>
                </a:solidFill>
                <a:latin typeface="Calibri"/>
                <a:ea typeface="Calibri"/>
                <a:cs typeface="Calibri"/>
                <a:sym typeface="Calibri"/>
              </a:rPr>
              <a:t>H</a:t>
            </a:r>
            <a:r>
              <a:rPr lang="en-GB" baseline="-25000">
                <a:solidFill>
                  <a:schemeClr val="dk1"/>
                </a:solidFill>
                <a:latin typeface="Calibri"/>
                <a:ea typeface="Calibri"/>
                <a:cs typeface="Calibri"/>
                <a:sym typeface="Calibri"/>
              </a:rPr>
              <a:t>6</a:t>
            </a:r>
            <a:endParaRPr sz="1500" baseline="-25000">
              <a:latin typeface="Calibri"/>
              <a:ea typeface="Calibri"/>
              <a:cs typeface="Calibri"/>
              <a:sym typeface="Calibri"/>
            </a:endParaRPr>
          </a:p>
        </p:txBody>
      </p:sp>
      <p:sp>
        <p:nvSpPr>
          <p:cNvPr id="154" name="Google Shape;15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6</a:t>
            </a:fld>
            <a:endParaRPr/>
          </a:p>
        </p:txBody>
      </p:sp>
      <p:sp>
        <p:nvSpPr>
          <p:cNvPr id="155" name="Google Shape;155;p18"/>
          <p:cNvSpPr/>
          <p:nvPr/>
        </p:nvSpPr>
        <p:spPr>
          <a:xfrm>
            <a:off x="748925" y="4423575"/>
            <a:ext cx="1511100" cy="619200"/>
          </a:xfrm>
          <a:prstGeom prst="rect">
            <a:avLst/>
          </a:prstGeom>
          <a:noFill/>
          <a:ln w="19050" cap="flat" cmpd="sng">
            <a:solidFill>
              <a:srgbClr val="98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8"/>
          <p:cNvGrpSpPr/>
          <p:nvPr/>
        </p:nvGrpSpPr>
        <p:grpSpPr>
          <a:xfrm>
            <a:off x="788023" y="2538835"/>
            <a:ext cx="2405827" cy="1950115"/>
            <a:chOff x="788023" y="2538835"/>
            <a:chExt cx="2405827" cy="1950115"/>
          </a:xfrm>
        </p:grpSpPr>
        <p:grpSp>
          <p:nvGrpSpPr>
            <p:cNvPr id="157" name="Google Shape;157;p18"/>
            <p:cNvGrpSpPr/>
            <p:nvPr/>
          </p:nvGrpSpPr>
          <p:grpSpPr>
            <a:xfrm>
              <a:off x="788023" y="3068876"/>
              <a:ext cx="1676978" cy="1357521"/>
              <a:chOff x="758162" y="2379366"/>
              <a:chExt cx="1678488" cy="1419111"/>
            </a:xfrm>
          </p:grpSpPr>
          <p:sp>
            <p:nvSpPr>
              <p:cNvPr id="158" name="Google Shape;158;p18"/>
              <p:cNvSpPr txBox="1"/>
              <p:nvPr/>
            </p:nvSpPr>
            <p:spPr>
              <a:xfrm>
                <a:off x="758162" y="2379366"/>
                <a:ext cx="650400" cy="337800"/>
              </a:xfrm>
              <a:prstGeom prst="rect">
                <a:avLst/>
              </a:prstGeom>
              <a:solidFill>
                <a:srgbClr val="F6EEEE">
                  <a:alpha val="500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C</a:t>
                </a:r>
                <a:r>
                  <a:rPr lang="en-GB" sz="900" b="1" baseline="-25000"/>
                  <a:t>2</a:t>
                </a:r>
                <a:r>
                  <a:rPr lang="en-GB" sz="900" b="1"/>
                  <a:t>H</a:t>
                </a:r>
                <a:r>
                  <a:rPr lang="en-GB" sz="900" b="1" baseline="-25000"/>
                  <a:t>5</a:t>
                </a:r>
                <a:r>
                  <a:rPr lang="en-GB" sz="900" b="1"/>
                  <a:t>OH</a:t>
                </a:r>
                <a:endParaRPr sz="900" b="1"/>
              </a:p>
            </p:txBody>
          </p:sp>
          <p:sp>
            <p:nvSpPr>
              <p:cNvPr id="159" name="Google Shape;159;p18"/>
              <p:cNvSpPr txBox="1"/>
              <p:nvPr/>
            </p:nvSpPr>
            <p:spPr>
              <a:xfrm>
                <a:off x="1012370" y="3460677"/>
                <a:ext cx="725400" cy="33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Benzene</a:t>
                </a:r>
                <a:endParaRPr sz="900" b="1"/>
              </a:p>
            </p:txBody>
          </p:sp>
          <p:sp>
            <p:nvSpPr>
              <p:cNvPr id="160" name="Google Shape;160;p18"/>
              <p:cNvSpPr txBox="1"/>
              <p:nvPr/>
            </p:nvSpPr>
            <p:spPr>
              <a:xfrm>
                <a:off x="1408569" y="2379372"/>
                <a:ext cx="650400" cy="33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NC</a:t>
                </a:r>
                <a:r>
                  <a:rPr lang="en-GB" sz="900" b="1" baseline="-25000"/>
                  <a:t>4</a:t>
                </a:r>
                <a:r>
                  <a:rPr lang="en-GB" sz="900" b="1"/>
                  <a:t>H</a:t>
                </a:r>
                <a:r>
                  <a:rPr lang="en-GB" sz="900" b="1" baseline="-25000"/>
                  <a:t>10</a:t>
                </a:r>
                <a:endParaRPr sz="900" b="1" baseline="-25000"/>
              </a:p>
            </p:txBody>
          </p:sp>
          <p:sp>
            <p:nvSpPr>
              <p:cNvPr id="161" name="Google Shape;161;p18"/>
              <p:cNvSpPr txBox="1"/>
              <p:nvPr/>
            </p:nvSpPr>
            <p:spPr>
              <a:xfrm>
                <a:off x="1786250" y="2702465"/>
                <a:ext cx="650400" cy="33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NC</a:t>
                </a:r>
                <a:r>
                  <a:rPr lang="en-GB" sz="900" b="1" baseline="-25000"/>
                  <a:t>4</a:t>
                </a:r>
                <a:r>
                  <a:rPr lang="en-GB" sz="900" b="1"/>
                  <a:t>H</a:t>
                </a:r>
                <a:r>
                  <a:rPr lang="en-GB" sz="900" b="1" baseline="-25000"/>
                  <a:t>10</a:t>
                </a:r>
                <a:endParaRPr sz="900" b="1" baseline="-25000"/>
              </a:p>
            </p:txBody>
          </p:sp>
        </p:grpSp>
        <p:sp>
          <p:nvSpPr>
            <p:cNvPr id="162" name="Google Shape;162;p18"/>
            <p:cNvSpPr txBox="1"/>
            <p:nvPr/>
          </p:nvSpPr>
          <p:spPr>
            <a:xfrm>
              <a:off x="1592088" y="4031935"/>
              <a:ext cx="651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C</a:t>
              </a:r>
              <a:r>
                <a:rPr lang="en-GB" sz="900" b="1" baseline="-25000"/>
                <a:t>2</a:t>
              </a:r>
              <a:r>
                <a:rPr lang="en-GB" sz="900" b="1"/>
                <a:t>H</a:t>
              </a:r>
              <a:r>
                <a:rPr lang="en-GB" sz="900" b="1" baseline="-25000"/>
                <a:t>6</a:t>
              </a:r>
              <a:endParaRPr sz="900" b="1" baseline="-25000"/>
            </a:p>
          </p:txBody>
        </p:sp>
        <p:sp>
          <p:nvSpPr>
            <p:cNvPr id="163" name="Google Shape;163;p18"/>
            <p:cNvSpPr txBox="1"/>
            <p:nvPr/>
          </p:nvSpPr>
          <p:spPr>
            <a:xfrm>
              <a:off x="1269188" y="3548735"/>
              <a:ext cx="651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C</a:t>
              </a:r>
              <a:r>
                <a:rPr lang="en-GB" sz="900" b="1" baseline="-25000"/>
                <a:t>2</a:t>
              </a:r>
              <a:r>
                <a:rPr lang="en-GB" sz="900" b="1"/>
                <a:t>H</a:t>
              </a:r>
              <a:r>
                <a:rPr lang="en-GB" sz="900" b="1" baseline="-25000"/>
                <a:t>4</a:t>
              </a:r>
              <a:endParaRPr sz="900" b="1" baseline="-25000"/>
            </a:p>
          </p:txBody>
        </p:sp>
        <p:sp>
          <p:nvSpPr>
            <p:cNvPr id="164" name="Google Shape;164;p18"/>
            <p:cNvSpPr txBox="1"/>
            <p:nvPr/>
          </p:nvSpPr>
          <p:spPr>
            <a:xfrm>
              <a:off x="2395550" y="4165850"/>
              <a:ext cx="79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Benzene</a:t>
              </a:r>
              <a:endParaRPr sz="900" b="1"/>
            </a:p>
          </p:txBody>
        </p:sp>
        <p:sp>
          <p:nvSpPr>
            <p:cNvPr id="165" name="Google Shape;165;p18"/>
            <p:cNvSpPr txBox="1"/>
            <p:nvPr/>
          </p:nvSpPr>
          <p:spPr>
            <a:xfrm>
              <a:off x="1162038" y="2538835"/>
              <a:ext cx="651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a:t>C</a:t>
              </a:r>
              <a:r>
                <a:rPr lang="en-GB" sz="900" b="1" baseline="-25000"/>
                <a:t>2</a:t>
              </a:r>
              <a:r>
                <a:rPr lang="en-GB" sz="900" b="1"/>
                <a:t>H</a:t>
              </a:r>
              <a:r>
                <a:rPr lang="en-GB" sz="900" b="1" baseline="-25000"/>
                <a:t>6</a:t>
              </a:r>
              <a:endParaRPr sz="900" b="1" baseline="-25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541250" y="120050"/>
            <a:ext cx="824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20"/>
              <a:t>Model-Measurement comparison: Benzene</a:t>
            </a:r>
            <a:endParaRPr sz="2420"/>
          </a:p>
        </p:txBody>
      </p:sp>
      <p:sp>
        <p:nvSpPr>
          <p:cNvPr id="171" name="Google Shape;171;p19"/>
          <p:cNvSpPr txBox="1">
            <a:spLocks noGrp="1"/>
          </p:cNvSpPr>
          <p:nvPr>
            <p:ph type="sldNum" idx="12"/>
          </p:nvPr>
        </p:nvSpPr>
        <p:spPr>
          <a:xfrm>
            <a:off x="8620883" y="48265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7</a:t>
            </a:fld>
            <a:endParaRPr/>
          </a:p>
        </p:txBody>
      </p:sp>
      <p:sp>
        <p:nvSpPr>
          <p:cNvPr id="172" name="Google Shape;172;p19"/>
          <p:cNvSpPr txBox="1"/>
          <p:nvPr/>
        </p:nvSpPr>
        <p:spPr>
          <a:xfrm>
            <a:off x="441375" y="789750"/>
            <a:ext cx="4221300" cy="1104900"/>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91440" anchor="t" anchorCtr="0">
            <a:noAutofit/>
          </a:bodyPr>
          <a:lstStyle/>
          <a:p>
            <a:pPr marL="244800" marR="0" lvl="0" indent="-211300" algn="l" rtl="0">
              <a:lnSpc>
                <a:spcPct val="115000"/>
              </a:lnSpc>
              <a:spcBef>
                <a:spcPts val="600"/>
              </a:spcBef>
              <a:spcAft>
                <a:spcPts val="0"/>
              </a:spcAft>
              <a:buSzPts val="1400"/>
              <a:buFont typeface="Calibri"/>
              <a:buChar char="●"/>
            </a:pPr>
            <a:r>
              <a:rPr lang="en-GB">
                <a:latin typeface="Calibri"/>
                <a:ea typeface="Calibri"/>
                <a:cs typeface="Calibri"/>
                <a:sym typeface="Calibri"/>
              </a:rPr>
              <a:t>Emission: combustion, transport, etc.; </a:t>
            </a:r>
            <a:r>
              <a:rPr lang="en-GB">
                <a:solidFill>
                  <a:schemeClr val="dk1"/>
                </a:solidFill>
                <a:latin typeface="Calibri"/>
                <a:ea typeface="Calibri"/>
                <a:cs typeface="Calibri"/>
                <a:sym typeface="Calibri"/>
              </a:rPr>
              <a:t>OH removal</a:t>
            </a:r>
            <a:endParaRPr>
              <a:latin typeface="Calibri"/>
              <a:ea typeface="Calibri"/>
              <a:cs typeface="Calibri"/>
              <a:sym typeface="Calibri"/>
            </a:endParaRPr>
          </a:p>
          <a:p>
            <a:pPr marL="244800" marR="0" lvl="0" indent="-211300" algn="l" rtl="0">
              <a:lnSpc>
                <a:spcPct val="115000"/>
              </a:lnSpc>
              <a:spcBef>
                <a:spcPts val="0"/>
              </a:spcBef>
              <a:spcAft>
                <a:spcPts val="0"/>
              </a:spcAft>
              <a:buSzPts val="1400"/>
              <a:buFont typeface="Calibri"/>
              <a:buChar char="●"/>
            </a:pPr>
            <a:r>
              <a:rPr lang="en-GB">
                <a:latin typeface="Calibri"/>
                <a:ea typeface="Calibri"/>
                <a:cs typeface="Calibri"/>
                <a:sym typeface="Calibri"/>
              </a:rPr>
              <a:t>The model captures the temporal variations well at two urban stations </a:t>
            </a:r>
            <a:endParaRPr>
              <a:latin typeface="Calibri"/>
              <a:ea typeface="Calibri"/>
              <a:cs typeface="Calibri"/>
              <a:sym typeface="Calibri"/>
            </a:endParaRPr>
          </a:p>
          <a:p>
            <a:pPr marL="244800" marR="0" lvl="0" indent="-211300" algn="l" rtl="0">
              <a:lnSpc>
                <a:spcPct val="115000"/>
              </a:lnSpc>
              <a:spcBef>
                <a:spcPts val="0"/>
              </a:spcBef>
              <a:spcAft>
                <a:spcPts val="0"/>
              </a:spcAft>
              <a:buSzPts val="1400"/>
              <a:buFont typeface="Calibri"/>
              <a:buChar char="●"/>
            </a:pPr>
            <a:r>
              <a:rPr lang="en-GB">
                <a:latin typeface="Calibri"/>
                <a:ea typeface="Calibri"/>
                <a:cs typeface="Calibri"/>
                <a:sym typeface="Calibri"/>
              </a:rPr>
              <a:t>No large difference between the 2 mechanisms</a:t>
            </a:r>
            <a:endParaRPr>
              <a:latin typeface="Calibri"/>
              <a:ea typeface="Calibri"/>
              <a:cs typeface="Calibri"/>
              <a:sym typeface="Calibri"/>
            </a:endParaRPr>
          </a:p>
        </p:txBody>
      </p:sp>
      <p:pic>
        <p:nvPicPr>
          <p:cNvPr id="173" name="Google Shape;173;p19"/>
          <p:cNvPicPr preferRelativeResize="0"/>
          <p:nvPr/>
        </p:nvPicPr>
        <p:blipFill>
          <a:blip r:embed="rId3">
            <a:alphaModFix/>
          </a:blip>
          <a:stretch>
            <a:fillRect/>
          </a:stretch>
        </p:blipFill>
        <p:spPr>
          <a:xfrm>
            <a:off x="188975" y="2017525"/>
            <a:ext cx="4544650" cy="2719871"/>
          </a:xfrm>
          <a:prstGeom prst="rect">
            <a:avLst/>
          </a:prstGeom>
          <a:noFill/>
          <a:ln>
            <a:noFill/>
          </a:ln>
        </p:spPr>
      </p:pic>
      <p:pic>
        <p:nvPicPr>
          <p:cNvPr id="174" name="Google Shape;174;p19"/>
          <p:cNvPicPr preferRelativeResize="0"/>
          <p:nvPr/>
        </p:nvPicPr>
        <p:blipFill rotWithShape="1">
          <a:blip r:embed="rId4">
            <a:alphaModFix/>
          </a:blip>
          <a:srcRect l="3437" b="63383"/>
          <a:stretch/>
        </p:blipFill>
        <p:spPr>
          <a:xfrm>
            <a:off x="355675" y="3834950"/>
            <a:ext cx="4377948" cy="1036738"/>
          </a:xfrm>
          <a:prstGeom prst="rect">
            <a:avLst/>
          </a:prstGeom>
          <a:noFill/>
          <a:ln>
            <a:noFill/>
          </a:ln>
        </p:spPr>
      </p:pic>
      <p:grpSp>
        <p:nvGrpSpPr>
          <p:cNvPr id="175" name="Google Shape;175;p19"/>
          <p:cNvGrpSpPr/>
          <p:nvPr/>
        </p:nvGrpSpPr>
        <p:grpSpPr>
          <a:xfrm>
            <a:off x="4859423" y="551337"/>
            <a:ext cx="4074247" cy="4398187"/>
            <a:chOff x="4859423" y="551337"/>
            <a:chExt cx="4074247" cy="4398187"/>
          </a:xfrm>
        </p:grpSpPr>
        <p:pic>
          <p:nvPicPr>
            <p:cNvPr id="176" name="Google Shape;176;p19"/>
            <p:cNvPicPr preferRelativeResize="0"/>
            <p:nvPr/>
          </p:nvPicPr>
          <p:blipFill>
            <a:blip r:embed="rId5">
              <a:alphaModFix/>
            </a:blip>
            <a:stretch>
              <a:fillRect/>
            </a:stretch>
          </p:blipFill>
          <p:spPr>
            <a:xfrm>
              <a:off x="4859423" y="692750"/>
              <a:ext cx="4074247" cy="4256774"/>
            </a:xfrm>
            <a:prstGeom prst="rect">
              <a:avLst/>
            </a:prstGeom>
            <a:noFill/>
            <a:ln>
              <a:noFill/>
            </a:ln>
          </p:spPr>
        </p:pic>
        <p:sp>
          <p:nvSpPr>
            <p:cNvPr id="177" name="Google Shape;177;p19"/>
            <p:cNvSpPr txBox="1"/>
            <p:nvPr/>
          </p:nvSpPr>
          <p:spPr>
            <a:xfrm>
              <a:off x="4881984" y="551337"/>
              <a:ext cx="674100" cy="236400"/>
            </a:xfrm>
            <a:prstGeom prst="rect">
              <a:avLst/>
            </a:prstGeom>
            <a:solidFill>
              <a:schemeClr val="lt1"/>
            </a:solidFill>
            <a:ln>
              <a:noFill/>
            </a:ln>
          </p:spPr>
          <p:txBody>
            <a:bodyPr spcFirstLastPara="1" wrap="square" lIns="18000" tIns="18000" rIns="18000" bIns="18000" anchor="t" anchorCtr="0">
              <a:spAutoFit/>
            </a:bodyPr>
            <a:lstStyle/>
            <a:p>
              <a:pPr marL="0" lvl="0" indent="0" algn="l" rtl="0">
                <a:lnSpc>
                  <a:spcPct val="115000"/>
                </a:lnSpc>
                <a:spcBef>
                  <a:spcPts val="600"/>
                </a:spcBef>
                <a:spcAft>
                  <a:spcPts val="0"/>
                </a:spcAft>
                <a:buNone/>
              </a:pPr>
              <a:r>
                <a:rPr lang="en-GB" sz="1300" b="1">
                  <a:solidFill>
                    <a:srgbClr val="B45F06"/>
                  </a:solidFill>
                  <a:latin typeface="Calibri"/>
                  <a:ea typeface="Calibri"/>
                  <a:cs typeface="Calibri"/>
                  <a:sym typeface="Calibri"/>
                </a:rPr>
                <a:t>24 sites</a:t>
              </a:r>
              <a:endParaRPr sz="1300" b="1">
                <a:solidFill>
                  <a:srgbClr val="B45F06"/>
                </a:solidFill>
              </a:endParaRPr>
            </a:p>
          </p:txBody>
        </p:sp>
      </p:grpSp>
      <p:grpSp>
        <p:nvGrpSpPr>
          <p:cNvPr id="178" name="Google Shape;178;p19"/>
          <p:cNvGrpSpPr/>
          <p:nvPr/>
        </p:nvGrpSpPr>
        <p:grpSpPr>
          <a:xfrm>
            <a:off x="4859425" y="2912750"/>
            <a:ext cx="4006500" cy="1350450"/>
            <a:chOff x="4859425" y="2912750"/>
            <a:chExt cx="4006500" cy="1350450"/>
          </a:xfrm>
        </p:grpSpPr>
        <p:sp>
          <p:nvSpPr>
            <p:cNvPr id="179" name="Google Shape;179;p19"/>
            <p:cNvSpPr/>
            <p:nvPr/>
          </p:nvSpPr>
          <p:spPr>
            <a:xfrm>
              <a:off x="4859425" y="3767600"/>
              <a:ext cx="4006500" cy="4956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a:off x="4859425" y="2912750"/>
              <a:ext cx="4006500" cy="3270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9"/>
          <p:cNvSpPr/>
          <p:nvPr/>
        </p:nvSpPr>
        <p:spPr>
          <a:xfrm>
            <a:off x="4859425" y="4624825"/>
            <a:ext cx="4006500" cy="3543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0"/>
          <p:cNvSpPr txBox="1">
            <a:spLocks noGrp="1"/>
          </p:cNvSpPr>
          <p:nvPr>
            <p:ph type="sldNum" idx="12"/>
          </p:nvPr>
        </p:nvSpPr>
        <p:spPr>
          <a:xfrm>
            <a:off x="8620883" y="48265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8</a:t>
            </a:fld>
            <a:endParaRPr/>
          </a:p>
        </p:txBody>
      </p:sp>
      <p:sp>
        <p:nvSpPr>
          <p:cNvPr id="187" name="Google Shape;187;p20"/>
          <p:cNvSpPr txBox="1">
            <a:spLocks noGrp="1"/>
          </p:cNvSpPr>
          <p:nvPr>
            <p:ph type="title"/>
          </p:nvPr>
        </p:nvSpPr>
        <p:spPr>
          <a:xfrm>
            <a:off x="541250" y="120050"/>
            <a:ext cx="824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20"/>
              <a:t>Model-Measurement comparison: Benzene</a:t>
            </a:r>
            <a:endParaRPr sz="2420"/>
          </a:p>
        </p:txBody>
      </p:sp>
      <p:sp>
        <p:nvSpPr>
          <p:cNvPr id="188" name="Google Shape;188;p20"/>
          <p:cNvSpPr txBox="1"/>
          <p:nvPr/>
        </p:nvSpPr>
        <p:spPr>
          <a:xfrm>
            <a:off x="282675" y="754725"/>
            <a:ext cx="4439100" cy="1857600"/>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45700" anchor="t" anchorCtr="0">
            <a:noAutofit/>
          </a:bodyPr>
          <a:lstStyle/>
          <a:p>
            <a:pPr marL="244800" marR="0" lvl="0" indent="-211300" algn="l" rtl="0">
              <a:lnSpc>
                <a:spcPct val="115000"/>
              </a:lnSpc>
              <a:spcBef>
                <a:spcPts val="600"/>
              </a:spcBef>
              <a:spcAft>
                <a:spcPts val="0"/>
              </a:spcAft>
              <a:buSzPts val="1400"/>
              <a:buFont typeface="Calibri"/>
              <a:buChar char="●"/>
            </a:pPr>
            <a:r>
              <a:rPr lang="en-GB">
                <a:latin typeface="Calibri"/>
                <a:ea typeface="Calibri"/>
                <a:cs typeface="Calibri"/>
                <a:sym typeface="Calibri"/>
              </a:rPr>
              <a:t>Hourly comparisons: mixed results; different concentration spikes </a:t>
            </a:r>
            <a:endParaRPr>
              <a:latin typeface="Calibri"/>
              <a:ea typeface="Calibri"/>
              <a:cs typeface="Calibri"/>
              <a:sym typeface="Calibri"/>
            </a:endParaRPr>
          </a:p>
          <a:p>
            <a:pPr marL="244800" marR="0" lvl="0" indent="-211300" algn="l" rtl="0">
              <a:lnSpc>
                <a:spcPct val="115000"/>
              </a:lnSpc>
              <a:spcBef>
                <a:spcPts val="1000"/>
              </a:spcBef>
              <a:spcAft>
                <a:spcPts val="0"/>
              </a:spcAft>
              <a:buSzPts val="1400"/>
              <a:buFont typeface="Calibri"/>
              <a:buChar char="●"/>
            </a:pPr>
            <a:r>
              <a:rPr lang="en-GB">
                <a:latin typeface="Calibri"/>
                <a:ea typeface="Calibri"/>
                <a:cs typeface="Calibri"/>
                <a:sym typeface="Calibri"/>
              </a:rPr>
              <a:t>Daily comparison: one-hour measurement at 12 pm per day</a:t>
            </a:r>
            <a:endParaRPr>
              <a:latin typeface="Calibri"/>
              <a:ea typeface="Calibri"/>
              <a:cs typeface="Calibri"/>
              <a:sym typeface="Calibri"/>
            </a:endParaRPr>
          </a:p>
          <a:p>
            <a:pPr marL="244800" marR="0" lvl="0" indent="-211300" algn="l" rtl="0">
              <a:lnSpc>
                <a:spcPct val="115000"/>
              </a:lnSpc>
              <a:spcBef>
                <a:spcPts val="1000"/>
              </a:spcBef>
              <a:spcAft>
                <a:spcPts val="1000"/>
              </a:spcAft>
              <a:buSzPts val="1400"/>
              <a:buFont typeface="Calibri"/>
              <a:buChar char="●"/>
            </a:pPr>
            <a:r>
              <a:rPr lang="en-GB">
                <a:latin typeface="Calibri"/>
                <a:ea typeface="Calibri"/>
                <a:cs typeface="Calibri"/>
                <a:sym typeface="Calibri"/>
              </a:rPr>
              <a:t>Altitude issue:  high-altitude measurements cannot be compared with modelled surface concentrations</a:t>
            </a:r>
            <a:endParaRPr>
              <a:latin typeface="Calibri"/>
              <a:ea typeface="Calibri"/>
              <a:cs typeface="Calibri"/>
              <a:sym typeface="Calibri"/>
            </a:endParaRPr>
          </a:p>
        </p:txBody>
      </p:sp>
      <p:grpSp>
        <p:nvGrpSpPr>
          <p:cNvPr id="189" name="Google Shape;189;p20"/>
          <p:cNvGrpSpPr/>
          <p:nvPr/>
        </p:nvGrpSpPr>
        <p:grpSpPr>
          <a:xfrm>
            <a:off x="331950" y="2713959"/>
            <a:ext cx="4269203" cy="2107654"/>
            <a:chOff x="331950" y="2713959"/>
            <a:chExt cx="4269203" cy="2107654"/>
          </a:xfrm>
        </p:grpSpPr>
        <p:grpSp>
          <p:nvGrpSpPr>
            <p:cNvPr id="190" name="Google Shape;190;p20"/>
            <p:cNvGrpSpPr/>
            <p:nvPr/>
          </p:nvGrpSpPr>
          <p:grpSpPr>
            <a:xfrm>
              <a:off x="331950" y="2713959"/>
              <a:ext cx="4269199" cy="996429"/>
              <a:chOff x="4781850" y="692746"/>
              <a:chExt cx="4269199" cy="996429"/>
            </a:xfrm>
          </p:grpSpPr>
          <p:pic>
            <p:nvPicPr>
              <p:cNvPr id="191" name="Google Shape;191;p20"/>
              <p:cNvPicPr preferRelativeResize="0"/>
              <p:nvPr/>
            </p:nvPicPr>
            <p:blipFill rotWithShape="1">
              <a:blip r:embed="rId3">
                <a:alphaModFix/>
              </a:blip>
              <a:srcRect l="3540" b="63201"/>
              <a:stretch/>
            </p:blipFill>
            <p:spPr>
              <a:xfrm>
                <a:off x="4781850" y="692746"/>
                <a:ext cx="4269199" cy="996429"/>
              </a:xfrm>
              <a:prstGeom prst="rect">
                <a:avLst/>
              </a:prstGeom>
              <a:noFill/>
              <a:ln>
                <a:noFill/>
              </a:ln>
            </p:spPr>
          </p:pic>
          <p:sp>
            <p:nvSpPr>
              <p:cNvPr id="192" name="Google Shape;192;p20"/>
              <p:cNvSpPr txBox="1"/>
              <p:nvPr/>
            </p:nvSpPr>
            <p:spPr>
              <a:xfrm>
                <a:off x="8171900" y="1323125"/>
                <a:ext cx="818400" cy="2364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en-GB" sz="1300" b="1">
                    <a:solidFill>
                      <a:srgbClr val="B45F06"/>
                    </a:solidFill>
                  </a:rPr>
                  <a:t>Suburban</a:t>
                </a:r>
                <a:endParaRPr sz="1300" b="1">
                  <a:solidFill>
                    <a:srgbClr val="B45F06"/>
                  </a:solidFill>
                </a:endParaRPr>
              </a:p>
            </p:txBody>
          </p:sp>
        </p:grpSp>
        <p:grpSp>
          <p:nvGrpSpPr>
            <p:cNvPr id="193" name="Google Shape;193;p20"/>
            <p:cNvGrpSpPr/>
            <p:nvPr/>
          </p:nvGrpSpPr>
          <p:grpSpPr>
            <a:xfrm>
              <a:off x="331958" y="3812013"/>
              <a:ext cx="4269194" cy="1009600"/>
              <a:chOff x="4753258" y="1943250"/>
              <a:chExt cx="4269194" cy="1009600"/>
            </a:xfrm>
          </p:grpSpPr>
          <p:pic>
            <p:nvPicPr>
              <p:cNvPr id="194" name="Google Shape;194;p20"/>
              <p:cNvPicPr preferRelativeResize="0"/>
              <p:nvPr/>
            </p:nvPicPr>
            <p:blipFill rotWithShape="1">
              <a:blip r:embed="rId4">
                <a:alphaModFix/>
              </a:blip>
              <a:srcRect l="3910" b="63240"/>
              <a:stretch/>
            </p:blipFill>
            <p:spPr>
              <a:xfrm>
                <a:off x="4753258" y="1943250"/>
                <a:ext cx="4269194" cy="1009600"/>
              </a:xfrm>
              <a:prstGeom prst="rect">
                <a:avLst/>
              </a:prstGeom>
              <a:noFill/>
              <a:ln>
                <a:noFill/>
              </a:ln>
            </p:spPr>
          </p:pic>
          <p:sp>
            <p:nvSpPr>
              <p:cNvPr id="195" name="Google Shape;195;p20"/>
              <p:cNvSpPr txBox="1"/>
              <p:nvPr/>
            </p:nvSpPr>
            <p:spPr>
              <a:xfrm>
                <a:off x="8455125" y="2571750"/>
                <a:ext cx="506400" cy="236400"/>
              </a:xfrm>
              <a:prstGeom prst="rect">
                <a:avLst/>
              </a:prstGeom>
              <a:noFill/>
              <a:ln>
                <a:noFill/>
              </a:ln>
            </p:spPr>
            <p:txBody>
              <a:bodyPr spcFirstLastPara="1" wrap="square" lIns="18000" tIns="18000" rIns="18000" bIns="18000" anchor="t" anchorCtr="0">
                <a:sp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grpSp>
      <p:grpSp>
        <p:nvGrpSpPr>
          <p:cNvPr id="196" name="Google Shape;196;p20"/>
          <p:cNvGrpSpPr/>
          <p:nvPr/>
        </p:nvGrpSpPr>
        <p:grpSpPr>
          <a:xfrm>
            <a:off x="4886979" y="692745"/>
            <a:ext cx="4269243" cy="3070704"/>
            <a:chOff x="4886979" y="692745"/>
            <a:chExt cx="4269243" cy="3070704"/>
          </a:xfrm>
        </p:grpSpPr>
        <p:grpSp>
          <p:nvGrpSpPr>
            <p:cNvPr id="197" name="Google Shape;197;p20"/>
            <p:cNvGrpSpPr/>
            <p:nvPr/>
          </p:nvGrpSpPr>
          <p:grpSpPr>
            <a:xfrm>
              <a:off x="4924987" y="692745"/>
              <a:ext cx="4176197" cy="960137"/>
              <a:chOff x="4810462" y="3145000"/>
              <a:chExt cx="4211999" cy="968759"/>
            </a:xfrm>
          </p:grpSpPr>
          <p:pic>
            <p:nvPicPr>
              <p:cNvPr id="198" name="Google Shape;198;p20"/>
              <p:cNvPicPr preferRelativeResize="0"/>
              <p:nvPr/>
            </p:nvPicPr>
            <p:blipFill rotWithShape="1">
              <a:blip r:embed="rId5">
                <a:alphaModFix/>
              </a:blip>
              <a:srcRect l="3586" b="63415"/>
              <a:stretch/>
            </p:blipFill>
            <p:spPr>
              <a:xfrm>
                <a:off x="4810462" y="3145000"/>
                <a:ext cx="4211999" cy="968759"/>
              </a:xfrm>
              <a:prstGeom prst="rect">
                <a:avLst/>
              </a:prstGeom>
              <a:noFill/>
              <a:ln>
                <a:noFill/>
              </a:ln>
            </p:spPr>
          </p:pic>
          <p:sp>
            <p:nvSpPr>
              <p:cNvPr id="199" name="Google Shape;199;p20"/>
              <p:cNvSpPr txBox="1"/>
              <p:nvPr/>
            </p:nvSpPr>
            <p:spPr>
              <a:xfrm>
                <a:off x="8496700" y="3758438"/>
                <a:ext cx="506400" cy="2364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grpSp>
          <p:nvGrpSpPr>
            <p:cNvPr id="200" name="Google Shape;200;p20"/>
            <p:cNvGrpSpPr/>
            <p:nvPr/>
          </p:nvGrpSpPr>
          <p:grpSpPr>
            <a:xfrm>
              <a:off x="4925130" y="1714739"/>
              <a:ext cx="4175904" cy="994658"/>
              <a:chOff x="4772613" y="4054975"/>
              <a:chExt cx="4230477" cy="1009600"/>
            </a:xfrm>
          </p:grpSpPr>
          <p:pic>
            <p:nvPicPr>
              <p:cNvPr id="201" name="Google Shape;201;p20"/>
              <p:cNvPicPr preferRelativeResize="0"/>
              <p:nvPr/>
            </p:nvPicPr>
            <p:blipFill rotWithShape="1">
              <a:blip r:embed="rId6">
                <a:alphaModFix/>
              </a:blip>
              <a:srcRect l="3836" b="62943"/>
              <a:stretch/>
            </p:blipFill>
            <p:spPr>
              <a:xfrm>
                <a:off x="4772613" y="4054975"/>
                <a:ext cx="4230477" cy="1009600"/>
              </a:xfrm>
              <a:prstGeom prst="rect">
                <a:avLst/>
              </a:prstGeom>
              <a:noFill/>
              <a:ln>
                <a:noFill/>
              </a:ln>
            </p:spPr>
          </p:pic>
          <p:sp>
            <p:nvSpPr>
              <p:cNvPr id="202" name="Google Shape;202;p20"/>
              <p:cNvSpPr txBox="1"/>
              <p:nvPr/>
            </p:nvSpPr>
            <p:spPr>
              <a:xfrm>
                <a:off x="8455125" y="4687138"/>
                <a:ext cx="506400" cy="2364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grpSp>
          <p:nvGrpSpPr>
            <p:cNvPr id="203" name="Google Shape;203;p20"/>
            <p:cNvGrpSpPr/>
            <p:nvPr/>
          </p:nvGrpSpPr>
          <p:grpSpPr>
            <a:xfrm>
              <a:off x="4886979" y="2753875"/>
              <a:ext cx="4269243" cy="1009575"/>
              <a:chOff x="441875" y="2303450"/>
              <a:chExt cx="4248003" cy="977039"/>
            </a:xfrm>
          </p:grpSpPr>
          <p:pic>
            <p:nvPicPr>
              <p:cNvPr id="204" name="Google Shape;204;p20"/>
              <p:cNvPicPr preferRelativeResize="0"/>
              <p:nvPr/>
            </p:nvPicPr>
            <p:blipFill rotWithShape="1">
              <a:blip r:embed="rId7">
                <a:alphaModFix/>
              </a:blip>
              <a:srcRect l="3100" b="63167"/>
              <a:stretch/>
            </p:blipFill>
            <p:spPr>
              <a:xfrm>
                <a:off x="441875" y="2303450"/>
                <a:ext cx="4248003" cy="977039"/>
              </a:xfrm>
              <a:prstGeom prst="rect">
                <a:avLst/>
              </a:prstGeom>
              <a:noFill/>
              <a:ln>
                <a:noFill/>
              </a:ln>
            </p:spPr>
          </p:pic>
          <p:sp>
            <p:nvSpPr>
              <p:cNvPr id="205" name="Google Shape;205;p20"/>
              <p:cNvSpPr txBox="1"/>
              <p:nvPr/>
            </p:nvSpPr>
            <p:spPr>
              <a:xfrm>
                <a:off x="2724688" y="2516899"/>
                <a:ext cx="506400" cy="2364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grpSp>
      <p:grpSp>
        <p:nvGrpSpPr>
          <p:cNvPr id="206" name="Google Shape;206;p20"/>
          <p:cNvGrpSpPr/>
          <p:nvPr/>
        </p:nvGrpSpPr>
        <p:grpSpPr>
          <a:xfrm>
            <a:off x="4886995" y="3818947"/>
            <a:ext cx="4176211" cy="1002289"/>
            <a:chOff x="428525" y="3546000"/>
            <a:chExt cx="4248003" cy="1019519"/>
          </a:xfrm>
        </p:grpSpPr>
        <p:pic>
          <p:nvPicPr>
            <p:cNvPr id="207" name="Google Shape;207;p20"/>
            <p:cNvPicPr preferRelativeResize="0"/>
            <p:nvPr/>
          </p:nvPicPr>
          <p:blipFill rotWithShape="1">
            <a:blip r:embed="rId8">
              <a:alphaModFix/>
            </a:blip>
            <a:srcRect l="3938" b="63239"/>
            <a:stretch/>
          </p:blipFill>
          <p:spPr>
            <a:xfrm>
              <a:off x="428525" y="3546000"/>
              <a:ext cx="4248003" cy="1019519"/>
            </a:xfrm>
            <a:prstGeom prst="rect">
              <a:avLst/>
            </a:prstGeom>
            <a:noFill/>
            <a:ln>
              <a:noFill/>
            </a:ln>
          </p:spPr>
        </p:pic>
        <p:sp>
          <p:nvSpPr>
            <p:cNvPr id="208" name="Google Shape;208;p20"/>
            <p:cNvSpPr txBox="1"/>
            <p:nvPr/>
          </p:nvSpPr>
          <p:spPr>
            <a:xfrm>
              <a:off x="2790225" y="3758438"/>
              <a:ext cx="506400" cy="2364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1"/>
          <p:cNvSpPr txBox="1"/>
          <p:nvPr/>
        </p:nvSpPr>
        <p:spPr>
          <a:xfrm>
            <a:off x="169900" y="707836"/>
            <a:ext cx="3982215" cy="910287"/>
          </a:xfrm>
          <a:prstGeom prst="rect">
            <a:avLst/>
          </a:prstGeom>
          <a:solidFill>
            <a:srgbClr val="DDEAF6"/>
          </a:solidFill>
          <a:ln w="12700" cap="flat" cmpd="sng">
            <a:solidFill>
              <a:srgbClr val="4472C4"/>
            </a:solidFill>
            <a:prstDash val="solid"/>
            <a:miter lim="800000"/>
            <a:headEnd type="none" w="sm" len="sm"/>
            <a:tailEnd type="none" w="sm" len="sm"/>
          </a:ln>
        </p:spPr>
        <p:txBody>
          <a:bodyPr spcFirstLastPara="1" wrap="square" lIns="91425" tIns="0" rIns="91425" bIns="45720" anchor="t" anchorCtr="0">
            <a:noAutofit/>
          </a:bodyPr>
          <a:lstStyle/>
          <a:p>
            <a:pPr marL="136800" lvl="0" indent="-139301" algn="l" rtl="0">
              <a:lnSpc>
                <a:spcPct val="115000"/>
              </a:lnSpc>
              <a:spcBef>
                <a:spcPts val="600"/>
              </a:spcBef>
              <a:spcAft>
                <a:spcPts val="0"/>
              </a:spcAft>
              <a:buClr>
                <a:schemeClr val="dk1"/>
              </a:buClr>
              <a:buSzPts val="1400"/>
              <a:buFont typeface="Calibri"/>
              <a:buChar char="●"/>
            </a:pPr>
            <a:r>
              <a:rPr lang="en-GB">
                <a:solidFill>
                  <a:schemeClr val="dk1"/>
                </a:solidFill>
                <a:latin typeface="Calibri"/>
                <a:ea typeface="Calibri"/>
                <a:cs typeface="Calibri"/>
                <a:sym typeface="Calibri"/>
              </a:rPr>
              <a:t>Emission: fugitive, solvent, transport; OH removal </a:t>
            </a:r>
            <a:endParaRPr>
              <a:solidFill>
                <a:schemeClr val="dk1"/>
              </a:solidFill>
              <a:latin typeface="Calibri"/>
              <a:ea typeface="Calibri"/>
              <a:cs typeface="Calibri"/>
              <a:sym typeface="Calibri"/>
            </a:endParaRPr>
          </a:p>
          <a:p>
            <a:pPr marL="136800" marR="0" lvl="0" indent="-139301" algn="l" rtl="0">
              <a:lnSpc>
                <a:spcPct val="115000"/>
              </a:lnSpc>
              <a:spcBef>
                <a:spcPts val="0"/>
              </a:spcBef>
              <a:spcAft>
                <a:spcPts val="0"/>
              </a:spcAft>
              <a:buSzPts val="1400"/>
              <a:buFont typeface="Calibri"/>
              <a:buChar char="●"/>
            </a:pPr>
            <a:r>
              <a:rPr lang="en-GB">
                <a:latin typeface="Calibri"/>
                <a:ea typeface="Calibri"/>
                <a:cs typeface="Calibri"/>
                <a:sym typeface="Calibri"/>
              </a:rPr>
              <a:t>Mixed results: good agreement at hourly and daily comparisons; varying </a:t>
            </a:r>
            <a:r>
              <a:rPr lang="en-GB">
                <a:solidFill>
                  <a:schemeClr val="dk1"/>
                </a:solidFill>
                <a:latin typeface="Calibri"/>
                <a:ea typeface="Calibri"/>
                <a:cs typeface="Calibri"/>
                <a:sym typeface="Calibri"/>
              </a:rPr>
              <a:t>concentration spikes</a:t>
            </a:r>
            <a:r>
              <a:rPr lang="en-GB">
                <a:latin typeface="Calibri"/>
                <a:ea typeface="Calibri"/>
                <a:cs typeface="Calibri"/>
                <a:sym typeface="Calibri"/>
              </a:rPr>
              <a:t>   </a:t>
            </a:r>
            <a:endParaRPr>
              <a:latin typeface="Calibri"/>
              <a:ea typeface="Calibri"/>
              <a:cs typeface="Calibri"/>
              <a:sym typeface="Calibri"/>
            </a:endParaRPr>
          </a:p>
        </p:txBody>
      </p:sp>
      <p:sp>
        <p:nvSpPr>
          <p:cNvPr id="214" name="Google Shape;214;p21"/>
          <p:cNvSpPr txBox="1">
            <a:spLocks noGrp="1"/>
          </p:cNvSpPr>
          <p:nvPr>
            <p:ph type="title"/>
          </p:nvPr>
        </p:nvSpPr>
        <p:spPr>
          <a:xfrm>
            <a:off x="260300" y="62025"/>
            <a:ext cx="824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20"/>
              <a:t>Model-Measurement comparison: N-Butane</a:t>
            </a:r>
            <a:endParaRPr sz="2420"/>
          </a:p>
        </p:txBody>
      </p:sp>
      <p:grpSp>
        <p:nvGrpSpPr>
          <p:cNvPr id="215" name="Google Shape;215;p21"/>
          <p:cNvGrpSpPr/>
          <p:nvPr/>
        </p:nvGrpSpPr>
        <p:grpSpPr>
          <a:xfrm>
            <a:off x="237577" y="1670807"/>
            <a:ext cx="3915480" cy="3328908"/>
            <a:chOff x="169900" y="1836241"/>
            <a:chExt cx="3915480" cy="3328908"/>
          </a:xfrm>
        </p:grpSpPr>
        <p:pic>
          <p:nvPicPr>
            <p:cNvPr id="216" name="Google Shape;216;p21"/>
            <p:cNvPicPr preferRelativeResize="0"/>
            <p:nvPr/>
          </p:nvPicPr>
          <p:blipFill>
            <a:blip r:embed="rId3">
              <a:alphaModFix/>
            </a:blip>
            <a:stretch>
              <a:fillRect/>
            </a:stretch>
          </p:blipFill>
          <p:spPr>
            <a:xfrm>
              <a:off x="184940" y="1954424"/>
              <a:ext cx="3900440" cy="3210725"/>
            </a:xfrm>
            <a:prstGeom prst="rect">
              <a:avLst/>
            </a:prstGeom>
            <a:noFill/>
            <a:ln>
              <a:noFill/>
            </a:ln>
          </p:spPr>
        </p:pic>
        <p:sp>
          <p:nvSpPr>
            <p:cNvPr id="217" name="Google Shape;217;p21"/>
            <p:cNvSpPr txBox="1"/>
            <p:nvPr/>
          </p:nvSpPr>
          <p:spPr>
            <a:xfrm>
              <a:off x="169900" y="1836241"/>
              <a:ext cx="683700" cy="221100"/>
            </a:xfrm>
            <a:prstGeom prst="rect">
              <a:avLst/>
            </a:prstGeom>
            <a:solidFill>
              <a:schemeClr val="lt1"/>
            </a:solidFill>
            <a:ln>
              <a:noFill/>
            </a:ln>
          </p:spPr>
          <p:txBody>
            <a:bodyPr spcFirstLastPara="1" wrap="square" lIns="18000" tIns="18000" rIns="18000" bIns="18000" anchor="t" anchorCtr="0">
              <a:spAutoFit/>
            </a:bodyPr>
            <a:lstStyle/>
            <a:p>
              <a:pPr marL="0" lvl="0" indent="0" algn="l" rtl="0">
                <a:lnSpc>
                  <a:spcPct val="115000"/>
                </a:lnSpc>
                <a:spcBef>
                  <a:spcPts val="600"/>
                </a:spcBef>
                <a:spcAft>
                  <a:spcPts val="0"/>
                </a:spcAft>
                <a:buNone/>
              </a:pPr>
              <a:r>
                <a:rPr lang="en-GB" sz="1200" b="1">
                  <a:solidFill>
                    <a:srgbClr val="B45F06"/>
                  </a:solidFill>
                  <a:latin typeface="Calibri"/>
                  <a:ea typeface="Calibri"/>
                  <a:cs typeface="Calibri"/>
                  <a:sym typeface="Calibri"/>
                </a:rPr>
                <a:t>16 sites</a:t>
              </a:r>
              <a:endParaRPr sz="1200" b="1">
                <a:solidFill>
                  <a:srgbClr val="B45F06"/>
                </a:solidFill>
              </a:endParaRPr>
            </a:p>
          </p:txBody>
        </p:sp>
      </p:grpSp>
      <p:grpSp>
        <p:nvGrpSpPr>
          <p:cNvPr id="218" name="Google Shape;218;p21"/>
          <p:cNvGrpSpPr/>
          <p:nvPr/>
        </p:nvGrpSpPr>
        <p:grpSpPr>
          <a:xfrm>
            <a:off x="4226908" y="520291"/>
            <a:ext cx="4791368" cy="4607254"/>
            <a:chOff x="4226908" y="520291"/>
            <a:chExt cx="4791368" cy="4607254"/>
          </a:xfrm>
        </p:grpSpPr>
        <p:grpSp>
          <p:nvGrpSpPr>
            <p:cNvPr id="219" name="Google Shape;219;p21"/>
            <p:cNvGrpSpPr/>
            <p:nvPr/>
          </p:nvGrpSpPr>
          <p:grpSpPr>
            <a:xfrm>
              <a:off x="4226908" y="520291"/>
              <a:ext cx="4788073" cy="1150524"/>
              <a:chOff x="4226908" y="520291"/>
              <a:chExt cx="4788073" cy="1150524"/>
            </a:xfrm>
          </p:grpSpPr>
          <p:pic>
            <p:nvPicPr>
              <p:cNvPr id="220" name="Google Shape;220;p21"/>
              <p:cNvPicPr preferRelativeResize="0"/>
              <p:nvPr/>
            </p:nvPicPr>
            <p:blipFill rotWithShape="1">
              <a:blip r:embed="rId4">
                <a:alphaModFix/>
              </a:blip>
              <a:srcRect l="3836" b="63106"/>
              <a:stretch/>
            </p:blipFill>
            <p:spPr>
              <a:xfrm>
                <a:off x="4226908" y="520291"/>
                <a:ext cx="4788073" cy="1150524"/>
              </a:xfrm>
              <a:prstGeom prst="rect">
                <a:avLst/>
              </a:prstGeom>
              <a:noFill/>
              <a:ln>
                <a:noFill/>
              </a:ln>
            </p:spPr>
          </p:pic>
          <p:sp>
            <p:nvSpPr>
              <p:cNvPr id="221" name="Google Shape;221;p21"/>
              <p:cNvSpPr txBox="1"/>
              <p:nvPr/>
            </p:nvSpPr>
            <p:spPr>
              <a:xfrm>
                <a:off x="8551394" y="1264868"/>
                <a:ext cx="367677" cy="231395"/>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NA</a:t>
                </a:r>
                <a:endParaRPr sz="1300" b="1">
                  <a:solidFill>
                    <a:srgbClr val="B45F06"/>
                  </a:solidFill>
                </a:endParaRPr>
              </a:p>
            </p:txBody>
          </p:sp>
        </p:grpSp>
        <p:grpSp>
          <p:nvGrpSpPr>
            <p:cNvPr id="222" name="Google Shape;222;p21"/>
            <p:cNvGrpSpPr/>
            <p:nvPr/>
          </p:nvGrpSpPr>
          <p:grpSpPr>
            <a:xfrm>
              <a:off x="4230151" y="1669876"/>
              <a:ext cx="4788073" cy="1101255"/>
              <a:chOff x="4230151" y="1669876"/>
              <a:chExt cx="4788073" cy="1101255"/>
            </a:xfrm>
          </p:grpSpPr>
          <p:pic>
            <p:nvPicPr>
              <p:cNvPr id="223" name="Google Shape;223;p21"/>
              <p:cNvPicPr preferRelativeResize="0"/>
              <p:nvPr/>
            </p:nvPicPr>
            <p:blipFill rotWithShape="1">
              <a:blip r:embed="rId5">
                <a:alphaModFix/>
              </a:blip>
              <a:srcRect l="3753" b="63578"/>
              <a:stretch/>
            </p:blipFill>
            <p:spPr>
              <a:xfrm>
                <a:off x="4230151" y="1669876"/>
                <a:ext cx="4788073" cy="1101255"/>
              </a:xfrm>
              <a:prstGeom prst="rect">
                <a:avLst/>
              </a:prstGeom>
              <a:noFill/>
              <a:ln>
                <a:noFill/>
              </a:ln>
            </p:spPr>
          </p:pic>
          <p:sp>
            <p:nvSpPr>
              <p:cNvPr id="224" name="Google Shape;224;p21"/>
              <p:cNvSpPr txBox="1"/>
              <p:nvPr/>
            </p:nvSpPr>
            <p:spPr>
              <a:xfrm>
                <a:off x="8427538" y="2365228"/>
                <a:ext cx="494767" cy="230832"/>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grpSp>
          <p:nvGrpSpPr>
            <p:cNvPr id="225" name="Google Shape;225;p21"/>
            <p:cNvGrpSpPr/>
            <p:nvPr/>
          </p:nvGrpSpPr>
          <p:grpSpPr>
            <a:xfrm>
              <a:off x="4303850" y="2789200"/>
              <a:ext cx="4714426" cy="1171200"/>
              <a:chOff x="4397380" y="2789372"/>
              <a:chExt cx="4778941" cy="1189157"/>
            </a:xfrm>
          </p:grpSpPr>
          <p:pic>
            <p:nvPicPr>
              <p:cNvPr id="226" name="Google Shape;226;p21"/>
              <p:cNvPicPr preferRelativeResize="0"/>
              <p:nvPr/>
            </p:nvPicPr>
            <p:blipFill rotWithShape="1">
              <a:blip r:embed="rId6">
                <a:alphaModFix/>
              </a:blip>
              <a:srcRect l="3512" b="62728"/>
              <a:stretch/>
            </p:blipFill>
            <p:spPr>
              <a:xfrm>
                <a:off x="4397380" y="2789372"/>
                <a:ext cx="4778941" cy="1189157"/>
              </a:xfrm>
              <a:prstGeom prst="rect">
                <a:avLst/>
              </a:prstGeom>
              <a:noFill/>
              <a:ln>
                <a:noFill/>
              </a:ln>
            </p:spPr>
          </p:pic>
          <p:sp>
            <p:nvSpPr>
              <p:cNvPr id="227" name="Google Shape;227;p21"/>
              <p:cNvSpPr txBox="1"/>
              <p:nvPr/>
            </p:nvSpPr>
            <p:spPr>
              <a:xfrm>
                <a:off x="8579917" y="3534423"/>
                <a:ext cx="502200" cy="2343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Rural</a:t>
                </a:r>
                <a:endParaRPr sz="1300" b="1">
                  <a:solidFill>
                    <a:srgbClr val="B45F06"/>
                  </a:solidFill>
                </a:endParaRPr>
              </a:p>
            </p:txBody>
          </p:sp>
        </p:grpSp>
        <p:grpSp>
          <p:nvGrpSpPr>
            <p:cNvPr id="228" name="Google Shape;228;p21"/>
            <p:cNvGrpSpPr/>
            <p:nvPr/>
          </p:nvGrpSpPr>
          <p:grpSpPr>
            <a:xfrm>
              <a:off x="4264050" y="3978413"/>
              <a:ext cx="4754068" cy="1149132"/>
              <a:chOff x="4287150" y="3978525"/>
              <a:chExt cx="4854062" cy="1164975"/>
            </a:xfrm>
          </p:grpSpPr>
          <p:pic>
            <p:nvPicPr>
              <p:cNvPr id="229" name="Google Shape;229;p21"/>
              <p:cNvPicPr preferRelativeResize="0"/>
              <p:nvPr/>
            </p:nvPicPr>
            <p:blipFill rotWithShape="1">
              <a:blip r:embed="rId7">
                <a:alphaModFix/>
              </a:blip>
              <a:srcRect l="3465" b="63034"/>
              <a:stretch/>
            </p:blipFill>
            <p:spPr>
              <a:xfrm>
                <a:off x="4287150" y="3978525"/>
                <a:ext cx="4854062" cy="1164975"/>
              </a:xfrm>
              <a:prstGeom prst="rect">
                <a:avLst/>
              </a:prstGeom>
              <a:noFill/>
              <a:ln>
                <a:noFill/>
              </a:ln>
            </p:spPr>
          </p:pic>
          <p:sp>
            <p:nvSpPr>
              <p:cNvPr id="230" name="Google Shape;230;p21"/>
              <p:cNvSpPr txBox="1"/>
              <p:nvPr/>
            </p:nvSpPr>
            <p:spPr>
              <a:xfrm>
                <a:off x="8561176" y="4723750"/>
                <a:ext cx="539700" cy="234300"/>
              </a:xfrm>
              <a:prstGeom prst="rect">
                <a:avLst/>
              </a:prstGeom>
              <a:noFill/>
              <a:ln>
                <a:noFill/>
              </a:ln>
            </p:spPr>
            <p:txBody>
              <a:bodyPr spcFirstLastPara="1" wrap="square" lIns="18000" tIns="18000" rIns="18000" bIns="18000" anchor="t" anchorCtr="0">
                <a:noAutofit/>
              </a:bodyPr>
              <a:lstStyle/>
              <a:p>
                <a:pPr marL="0" lvl="0" indent="0" algn="l" rtl="0">
                  <a:spcBef>
                    <a:spcPts val="0"/>
                  </a:spcBef>
                  <a:spcAft>
                    <a:spcPts val="0"/>
                  </a:spcAft>
                  <a:buNone/>
                </a:pPr>
                <a:r>
                  <a:rPr lang="en-GB" sz="1300" b="1">
                    <a:solidFill>
                      <a:srgbClr val="B45F06"/>
                    </a:solidFill>
                  </a:rPr>
                  <a:t>Urban</a:t>
                </a:r>
                <a:endParaRPr sz="1300" b="1">
                  <a:solidFill>
                    <a:srgbClr val="B45F06"/>
                  </a:solidFill>
                </a:endParaRPr>
              </a:p>
            </p:txBody>
          </p:sp>
        </p:grpSp>
      </p:grpSp>
      <p:grpSp>
        <p:nvGrpSpPr>
          <p:cNvPr id="231" name="Google Shape;231;p21"/>
          <p:cNvGrpSpPr/>
          <p:nvPr/>
        </p:nvGrpSpPr>
        <p:grpSpPr>
          <a:xfrm>
            <a:off x="237578" y="2568779"/>
            <a:ext cx="3861900" cy="2404325"/>
            <a:chOff x="169900" y="2681575"/>
            <a:chExt cx="3861900" cy="2404325"/>
          </a:xfrm>
        </p:grpSpPr>
        <p:sp>
          <p:nvSpPr>
            <p:cNvPr id="232" name="Google Shape;232;p21"/>
            <p:cNvSpPr/>
            <p:nvPr/>
          </p:nvSpPr>
          <p:spPr>
            <a:xfrm>
              <a:off x="169900" y="2681575"/>
              <a:ext cx="3861900" cy="1788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1"/>
            <p:cNvSpPr/>
            <p:nvPr/>
          </p:nvSpPr>
          <p:spPr>
            <a:xfrm>
              <a:off x="169900" y="4164875"/>
              <a:ext cx="3861900" cy="3840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a:off x="169900" y="4946100"/>
              <a:ext cx="3861900" cy="139800"/>
            </a:xfrm>
            <a:prstGeom prst="rect">
              <a:avLst/>
            </a:prstGeom>
            <a:noFill/>
            <a:ln w="952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15</Slides>
  <Notes>14</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Simple Light</vt:lpstr>
      <vt:lpstr>Modelling of atmospheric volatile organic compounds using the EMEP MSC-W model</vt:lpstr>
      <vt:lpstr>Atmospheric VOC-NOx-O3 chemistry</vt:lpstr>
      <vt:lpstr>Research questions</vt:lpstr>
      <vt:lpstr>VOCs in EMEP model: expanded species set</vt:lpstr>
      <vt:lpstr>Model simulation: configuration</vt:lpstr>
      <vt:lpstr>Model simulation: configuration</vt:lpstr>
      <vt:lpstr>Model-Measurement comparison: Benzene</vt:lpstr>
      <vt:lpstr>Model-Measurement comparison: Benzene</vt:lpstr>
      <vt:lpstr>Model-Measurement comparison: N-Butane</vt:lpstr>
      <vt:lpstr>Model-Measurement comparison: Isoprene</vt:lpstr>
      <vt:lpstr>Model-Measurement comparison: Ethanol</vt:lpstr>
      <vt:lpstr>Comparison of O3-NOx-VOC</vt:lpstr>
      <vt:lpstr>Summary </vt:lpstr>
      <vt:lpstr>Acknowledgement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of atmospheric volatile organic compounds using the EMEP MSC-W model</dc:title>
  <cp:revision>72</cp:revision>
  <dcterms:modified xsi:type="dcterms:W3CDTF">2023-05-11T08:22:46Z</dcterms:modified>
</cp:coreProperties>
</file>